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2" r:id="rId2"/>
  </p:sldMasterIdLst>
  <p:notesMasterIdLst>
    <p:notesMasterId r:id="rId29"/>
  </p:notesMasterIdLst>
  <p:sldIdLst>
    <p:sldId id="267" r:id="rId3"/>
    <p:sldId id="381" r:id="rId4"/>
    <p:sldId id="401" r:id="rId5"/>
    <p:sldId id="419" r:id="rId6"/>
    <p:sldId id="304" r:id="rId7"/>
    <p:sldId id="418" r:id="rId8"/>
    <p:sldId id="370" r:id="rId9"/>
    <p:sldId id="413" r:id="rId10"/>
    <p:sldId id="363" r:id="rId11"/>
    <p:sldId id="414" r:id="rId12"/>
    <p:sldId id="415" r:id="rId13"/>
    <p:sldId id="416" r:id="rId14"/>
    <p:sldId id="420" r:id="rId15"/>
    <p:sldId id="425" r:id="rId16"/>
    <p:sldId id="422" r:id="rId17"/>
    <p:sldId id="426" r:id="rId18"/>
    <p:sldId id="427" r:id="rId19"/>
    <p:sldId id="424" r:id="rId20"/>
    <p:sldId id="430" r:id="rId21"/>
    <p:sldId id="429" r:id="rId22"/>
    <p:sldId id="428" r:id="rId23"/>
    <p:sldId id="431" r:id="rId24"/>
    <p:sldId id="421" r:id="rId25"/>
    <p:sldId id="306" r:id="rId26"/>
    <p:sldId id="423" r:id="rId27"/>
    <p:sldId id="409" r:id="rId28"/>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295">
          <p15:clr>
            <a:srgbClr val="A4A3A4"/>
          </p15:clr>
        </p15:guide>
        <p15:guide id="4" pos="546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3A4"/>
    <a:srgbClr val="0077C8"/>
    <a:srgbClr val="007CD0"/>
    <a:srgbClr val="000000"/>
    <a:srgbClr val="000066"/>
    <a:srgbClr val="000099"/>
    <a:srgbClr val="00558E"/>
    <a:srgbClr val="FFFFFF"/>
    <a:srgbClr val="0099FF"/>
    <a:srgbClr val="006F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44" autoAdjust="0"/>
    <p:restoredTop sz="94584" autoAdjust="0"/>
  </p:normalViewPr>
  <p:slideViewPr>
    <p:cSldViewPr>
      <p:cViewPr varScale="1">
        <p:scale>
          <a:sx n="155" d="100"/>
          <a:sy n="155" d="100"/>
        </p:scale>
        <p:origin x="456" y="120"/>
      </p:cViewPr>
      <p:guideLst>
        <p:guide orient="horz" pos="1620"/>
        <p:guide pos="2880"/>
        <p:guide pos="295"/>
        <p:guide pos="5465"/>
      </p:guideLst>
    </p:cSldViewPr>
  </p:slideViewPr>
  <p:notesTextViewPr>
    <p:cViewPr>
      <p:scale>
        <a:sx n="100" d="100"/>
        <a:sy n="100" d="100"/>
      </p:scale>
      <p:origin x="0" y="0"/>
    </p:cViewPr>
  </p:notesTextViewPr>
  <p:sorterViewPr>
    <p:cViewPr>
      <p:scale>
        <a:sx n="140" d="100"/>
        <a:sy n="14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oleObject" Target="file:///E:\Personal%20Files\&#39033;&#30446;&#24320;&#23637;\&#27599;&#26085;&#24037;&#20316;&#35760;&#24405;\2017-08-07&#24037;&#20316;&#35760;&#24405;\&#32842;&#22825;&#30417;&#25511;v0.3.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v>消极</c:v>
          </c:tx>
          <c:spPr>
            <a:ln w="19050" cap="rnd">
              <a:solidFill>
                <a:schemeClr val="tx1">
                  <a:lumMod val="95000"/>
                  <a:lumOff val="5000"/>
                </a:schemeClr>
              </a:solidFill>
              <a:round/>
            </a:ln>
            <a:effectLst/>
          </c:spPr>
          <c:marker>
            <c:symbol val="none"/>
          </c:marker>
          <c:cat>
            <c:numRef>
              <c:f>[1]Sheet2!$A$2:$A$145</c:f>
              <c:numCache>
                <c:formatCode>General</c:formatCode>
                <c:ptCount val="144"/>
                <c:pt idx="0">
                  <c:v>42946</c:v>
                </c:pt>
                <c:pt idx="1">
                  <c:v>42946.006944444445</c:v>
                </c:pt>
                <c:pt idx="2">
                  <c:v>42946.013888888891</c:v>
                </c:pt>
                <c:pt idx="3">
                  <c:v>42946.020833333336</c:v>
                </c:pt>
                <c:pt idx="4">
                  <c:v>42946.027777777781</c:v>
                </c:pt>
                <c:pt idx="5">
                  <c:v>42946.034722222219</c:v>
                </c:pt>
                <c:pt idx="6">
                  <c:v>42946.041666666664</c:v>
                </c:pt>
                <c:pt idx="7">
                  <c:v>42946.048611111109</c:v>
                </c:pt>
                <c:pt idx="8">
                  <c:v>42946.055555555555</c:v>
                </c:pt>
                <c:pt idx="9">
                  <c:v>42946.0625</c:v>
                </c:pt>
                <c:pt idx="10">
                  <c:v>42946.069444444445</c:v>
                </c:pt>
                <c:pt idx="11">
                  <c:v>42946.076388888891</c:v>
                </c:pt>
                <c:pt idx="12">
                  <c:v>42946.083333333336</c:v>
                </c:pt>
                <c:pt idx="13">
                  <c:v>42946.090277777781</c:v>
                </c:pt>
                <c:pt idx="14">
                  <c:v>42946.097222222219</c:v>
                </c:pt>
                <c:pt idx="15">
                  <c:v>42946.104166666664</c:v>
                </c:pt>
                <c:pt idx="16">
                  <c:v>42946.111111111109</c:v>
                </c:pt>
                <c:pt idx="17">
                  <c:v>42946.118055555555</c:v>
                </c:pt>
                <c:pt idx="18">
                  <c:v>42946.125</c:v>
                </c:pt>
                <c:pt idx="19">
                  <c:v>42946.131944444445</c:v>
                </c:pt>
                <c:pt idx="20">
                  <c:v>42946.138888888891</c:v>
                </c:pt>
                <c:pt idx="21">
                  <c:v>42946.145833333336</c:v>
                </c:pt>
                <c:pt idx="22">
                  <c:v>42946.152777777781</c:v>
                </c:pt>
                <c:pt idx="23">
                  <c:v>42946.159722222219</c:v>
                </c:pt>
                <c:pt idx="24">
                  <c:v>42946.166666666664</c:v>
                </c:pt>
                <c:pt idx="25">
                  <c:v>42946.173611111109</c:v>
                </c:pt>
                <c:pt idx="26">
                  <c:v>42946.180555555555</c:v>
                </c:pt>
                <c:pt idx="27">
                  <c:v>42946.1875</c:v>
                </c:pt>
                <c:pt idx="28">
                  <c:v>42946.194444444445</c:v>
                </c:pt>
                <c:pt idx="29">
                  <c:v>42946.201388888891</c:v>
                </c:pt>
                <c:pt idx="30">
                  <c:v>42946.208333333336</c:v>
                </c:pt>
                <c:pt idx="31">
                  <c:v>42946.215277777781</c:v>
                </c:pt>
                <c:pt idx="32">
                  <c:v>42946.222222222219</c:v>
                </c:pt>
                <c:pt idx="33">
                  <c:v>42946.229166666664</c:v>
                </c:pt>
                <c:pt idx="34">
                  <c:v>42946.236111111109</c:v>
                </c:pt>
                <c:pt idx="35">
                  <c:v>42946.243055555555</c:v>
                </c:pt>
                <c:pt idx="36">
                  <c:v>42946.25</c:v>
                </c:pt>
                <c:pt idx="37">
                  <c:v>42946.256944444445</c:v>
                </c:pt>
                <c:pt idx="38">
                  <c:v>42946.263888888891</c:v>
                </c:pt>
                <c:pt idx="39">
                  <c:v>42946.270833333336</c:v>
                </c:pt>
                <c:pt idx="40">
                  <c:v>42946.277777777781</c:v>
                </c:pt>
                <c:pt idx="41">
                  <c:v>42946.284722222219</c:v>
                </c:pt>
                <c:pt idx="42">
                  <c:v>42946.291666666664</c:v>
                </c:pt>
                <c:pt idx="43">
                  <c:v>42946.298611111109</c:v>
                </c:pt>
                <c:pt idx="44">
                  <c:v>42946.305555555555</c:v>
                </c:pt>
                <c:pt idx="45">
                  <c:v>42946.3125</c:v>
                </c:pt>
                <c:pt idx="46">
                  <c:v>42946.319444444445</c:v>
                </c:pt>
                <c:pt idx="47">
                  <c:v>42946.326388888891</c:v>
                </c:pt>
                <c:pt idx="48">
                  <c:v>42946.333333333336</c:v>
                </c:pt>
                <c:pt idx="49">
                  <c:v>42946.340277777781</c:v>
                </c:pt>
                <c:pt idx="50">
                  <c:v>42946.347222222219</c:v>
                </c:pt>
                <c:pt idx="51">
                  <c:v>42946.354166666664</c:v>
                </c:pt>
                <c:pt idx="52">
                  <c:v>42946.361111111109</c:v>
                </c:pt>
                <c:pt idx="53">
                  <c:v>42946.368055555555</c:v>
                </c:pt>
                <c:pt idx="54">
                  <c:v>42946.375</c:v>
                </c:pt>
                <c:pt idx="55">
                  <c:v>42946.381944444445</c:v>
                </c:pt>
                <c:pt idx="56">
                  <c:v>42946.388888888891</c:v>
                </c:pt>
                <c:pt idx="57">
                  <c:v>42946.395833333336</c:v>
                </c:pt>
                <c:pt idx="58">
                  <c:v>42946.402777777781</c:v>
                </c:pt>
                <c:pt idx="59">
                  <c:v>42946.409722222219</c:v>
                </c:pt>
                <c:pt idx="60">
                  <c:v>42946.416666666664</c:v>
                </c:pt>
                <c:pt idx="61">
                  <c:v>42946.423611111109</c:v>
                </c:pt>
                <c:pt idx="62">
                  <c:v>42946.430555555555</c:v>
                </c:pt>
                <c:pt idx="63">
                  <c:v>42946.4375</c:v>
                </c:pt>
                <c:pt idx="64">
                  <c:v>42946.444444444445</c:v>
                </c:pt>
                <c:pt idx="65">
                  <c:v>42946.451388888891</c:v>
                </c:pt>
                <c:pt idx="66">
                  <c:v>42946.458333333336</c:v>
                </c:pt>
                <c:pt idx="67">
                  <c:v>42946.465277777781</c:v>
                </c:pt>
                <c:pt idx="68">
                  <c:v>42946.472222222219</c:v>
                </c:pt>
                <c:pt idx="69">
                  <c:v>42946.479166666664</c:v>
                </c:pt>
                <c:pt idx="70">
                  <c:v>42946.486111111109</c:v>
                </c:pt>
                <c:pt idx="71">
                  <c:v>42946.493055555555</c:v>
                </c:pt>
                <c:pt idx="72">
                  <c:v>42946.5</c:v>
                </c:pt>
                <c:pt idx="73">
                  <c:v>42946.506944444445</c:v>
                </c:pt>
                <c:pt idx="74">
                  <c:v>42946.513888888891</c:v>
                </c:pt>
                <c:pt idx="75">
                  <c:v>42946.520833333336</c:v>
                </c:pt>
                <c:pt idx="76">
                  <c:v>42946.527777777781</c:v>
                </c:pt>
                <c:pt idx="77">
                  <c:v>42946.534722222219</c:v>
                </c:pt>
                <c:pt idx="78">
                  <c:v>42946.541666666664</c:v>
                </c:pt>
                <c:pt idx="79">
                  <c:v>42946.548611111109</c:v>
                </c:pt>
                <c:pt idx="80">
                  <c:v>42946.555555555555</c:v>
                </c:pt>
                <c:pt idx="81">
                  <c:v>42946.5625</c:v>
                </c:pt>
                <c:pt idx="82">
                  <c:v>42946.569444444445</c:v>
                </c:pt>
                <c:pt idx="83">
                  <c:v>42946.576388888891</c:v>
                </c:pt>
                <c:pt idx="84">
                  <c:v>42946.583333333336</c:v>
                </c:pt>
                <c:pt idx="85">
                  <c:v>42946.590277777781</c:v>
                </c:pt>
                <c:pt idx="86">
                  <c:v>42946.597222222219</c:v>
                </c:pt>
                <c:pt idx="87">
                  <c:v>42946.604166666664</c:v>
                </c:pt>
                <c:pt idx="88">
                  <c:v>42946.611111111109</c:v>
                </c:pt>
                <c:pt idx="89">
                  <c:v>42946.618055555555</c:v>
                </c:pt>
                <c:pt idx="90">
                  <c:v>42946.625</c:v>
                </c:pt>
                <c:pt idx="91">
                  <c:v>42946.631944444445</c:v>
                </c:pt>
                <c:pt idx="92">
                  <c:v>42946.638888888891</c:v>
                </c:pt>
                <c:pt idx="93">
                  <c:v>42946.645833333336</c:v>
                </c:pt>
                <c:pt idx="94">
                  <c:v>42946.652777777781</c:v>
                </c:pt>
                <c:pt idx="95">
                  <c:v>42946.659722222219</c:v>
                </c:pt>
                <c:pt idx="96">
                  <c:v>42946.666666666664</c:v>
                </c:pt>
                <c:pt idx="97">
                  <c:v>42946.673611111109</c:v>
                </c:pt>
                <c:pt idx="98">
                  <c:v>42946.680555555555</c:v>
                </c:pt>
                <c:pt idx="99">
                  <c:v>42946.6875</c:v>
                </c:pt>
                <c:pt idx="100">
                  <c:v>42946.694444444445</c:v>
                </c:pt>
                <c:pt idx="101">
                  <c:v>42946.701388888891</c:v>
                </c:pt>
                <c:pt idx="102">
                  <c:v>42946.708333333336</c:v>
                </c:pt>
                <c:pt idx="103">
                  <c:v>42946.715277777781</c:v>
                </c:pt>
                <c:pt idx="104">
                  <c:v>42946.722222222219</c:v>
                </c:pt>
                <c:pt idx="105">
                  <c:v>42946.729166666664</c:v>
                </c:pt>
                <c:pt idx="106">
                  <c:v>42946.736111111109</c:v>
                </c:pt>
                <c:pt idx="107">
                  <c:v>42946.743055555555</c:v>
                </c:pt>
                <c:pt idx="108">
                  <c:v>42946.75</c:v>
                </c:pt>
                <c:pt idx="109">
                  <c:v>42946.756944444445</c:v>
                </c:pt>
                <c:pt idx="110">
                  <c:v>42946.763888888891</c:v>
                </c:pt>
                <c:pt idx="111">
                  <c:v>42946.770833333336</c:v>
                </c:pt>
                <c:pt idx="112">
                  <c:v>42946.777777777781</c:v>
                </c:pt>
                <c:pt idx="113">
                  <c:v>42946.784722222219</c:v>
                </c:pt>
                <c:pt idx="114">
                  <c:v>42946.791666666664</c:v>
                </c:pt>
                <c:pt idx="115">
                  <c:v>42946.798611111109</c:v>
                </c:pt>
                <c:pt idx="116">
                  <c:v>42946.805555555555</c:v>
                </c:pt>
                <c:pt idx="117">
                  <c:v>42946.8125</c:v>
                </c:pt>
                <c:pt idx="118">
                  <c:v>42946.819444444445</c:v>
                </c:pt>
                <c:pt idx="119">
                  <c:v>42946.826388888891</c:v>
                </c:pt>
                <c:pt idx="120">
                  <c:v>42946.833333333336</c:v>
                </c:pt>
                <c:pt idx="121">
                  <c:v>42946.840277777781</c:v>
                </c:pt>
                <c:pt idx="122">
                  <c:v>42946.847222222219</c:v>
                </c:pt>
                <c:pt idx="123">
                  <c:v>42946.854166666664</c:v>
                </c:pt>
                <c:pt idx="124">
                  <c:v>42946.861111111109</c:v>
                </c:pt>
                <c:pt idx="125">
                  <c:v>42946.868055555555</c:v>
                </c:pt>
                <c:pt idx="126">
                  <c:v>42946.875</c:v>
                </c:pt>
                <c:pt idx="127">
                  <c:v>42946.881944444445</c:v>
                </c:pt>
                <c:pt idx="128">
                  <c:v>42946.888888888891</c:v>
                </c:pt>
                <c:pt idx="129">
                  <c:v>42946.895833333336</c:v>
                </c:pt>
                <c:pt idx="130">
                  <c:v>42946.902777777781</c:v>
                </c:pt>
                <c:pt idx="131">
                  <c:v>42946.909722222219</c:v>
                </c:pt>
                <c:pt idx="132">
                  <c:v>42946.916666666664</c:v>
                </c:pt>
                <c:pt idx="133">
                  <c:v>42946.923611111109</c:v>
                </c:pt>
                <c:pt idx="134">
                  <c:v>42946.930555555555</c:v>
                </c:pt>
                <c:pt idx="135">
                  <c:v>42946.9375</c:v>
                </c:pt>
                <c:pt idx="136">
                  <c:v>42946.944444444445</c:v>
                </c:pt>
                <c:pt idx="137">
                  <c:v>42946.951388888891</c:v>
                </c:pt>
                <c:pt idx="138">
                  <c:v>42946.958333333336</c:v>
                </c:pt>
                <c:pt idx="139">
                  <c:v>42946.965277777781</c:v>
                </c:pt>
                <c:pt idx="140">
                  <c:v>42946.972222222219</c:v>
                </c:pt>
                <c:pt idx="141">
                  <c:v>42946.979166666664</c:v>
                </c:pt>
                <c:pt idx="142">
                  <c:v>42946.986111111109</c:v>
                </c:pt>
                <c:pt idx="143">
                  <c:v>42946.993055555555</c:v>
                </c:pt>
              </c:numCache>
            </c:numRef>
          </c:cat>
          <c:val>
            <c:numRef>
              <c:f>[1]Sheet2!$E$2:$E$145</c:f>
              <c:numCache>
                <c:formatCode>General</c:formatCode>
                <c:ptCount val="144"/>
                <c:pt idx="0">
                  <c:v>-39.200000000000003</c:v>
                </c:pt>
                <c:pt idx="1">
                  <c:v>-21.2</c:v>
                </c:pt>
                <c:pt idx="2">
                  <c:v>-13</c:v>
                </c:pt>
                <c:pt idx="3">
                  <c:v>-13.8</c:v>
                </c:pt>
                <c:pt idx="4">
                  <c:v>-21.2</c:v>
                </c:pt>
                <c:pt idx="5">
                  <c:v>-23.8</c:v>
                </c:pt>
                <c:pt idx="6">
                  <c:v>-14.6</c:v>
                </c:pt>
                <c:pt idx="7">
                  <c:v>-10.199999999999999</c:v>
                </c:pt>
                <c:pt idx="8">
                  <c:v>-15</c:v>
                </c:pt>
                <c:pt idx="9">
                  <c:v>-3.6</c:v>
                </c:pt>
                <c:pt idx="10">
                  <c:v>-4</c:v>
                </c:pt>
                <c:pt idx="11">
                  <c:v>-8</c:v>
                </c:pt>
                <c:pt idx="12">
                  <c:v>-5</c:v>
                </c:pt>
                <c:pt idx="13">
                  <c:v>-2</c:v>
                </c:pt>
                <c:pt idx="14">
                  <c:v>-5</c:v>
                </c:pt>
                <c:pt idx="15">
                  <c:v>-9</c:v>
                </c:pt>
                <c:pt idx="16">
                  <c:v>-2</c:v>
                </c:pt>
                <c:pt idx="17">
                  <c:v>-1</c:v>
                </c:pt>
                <c:pt idx="18">
                  <c:v>-6</c:v>
                </c:pt>
                <c:pt idx="19">
                  <c:v>-5.4</c:v>
                </c:pt>
                <c:pt idx="20">
                  <c:v>-6</c:v>
                </c:pt>
                <c:pt idx="21">
                  <c:v>-6.6</c:v>
                </c:pt>
                <c:pt idx="22">
                  <c:v>-1</c:v>
                </c:pt>
                <c:pt idx="23">
                  <c:v>-3</c:v>
                </c:pt>
                <c:pt idx="24">
                  <c:v>-7.6</c:v>
                </c:pt>
                <c:pt idx="25">
                  <c:v>-11.4</c:v>
                </c:pt>
                <c:pt idx="26">
                  <c:v>-3</c:v>
                </c:pt>
                <c:pt idx="27">
                  <c:v>-8</c:v>
                </c:pt>
                <c:pt idx="28">
                  <c:v>-7.8</c:v>
                </c:pt>
                <c:pt idx="29">
                  <c:v>-6</c:v>
                </c:pt>
                <c:pt idx="30">
                  <c:v>-6</c:v>
                </c:pt>
                <c:pt idx="31">
                  <c:v>-5</c:v>
                </c:pt>
                <c:pt idx="32">
                  <c:v>-3.6</c:v>
                </c:pt>
                <c:pt idx="33">
                  <c:v>-3</c:v>
                </c:pt>
                <c:pt idx="34">
                  <c:v>-5</c:v>
                </c:pt>
                <c:pt idx="35">
                  <c:v>-6</c:v>
                </c:pt>
                <c:pt idx="36">
                  <c:v>-7.2</c:v>
                </c:pt>
                <c:pt idx="37">
                  <c:v>-2</c:v>
                </c:pt>
                <c:pt idx="38">
                  <c:v>-2</c:v>
                </c:pt>
                <c:pt idx="41">
                  <c:v>-2</c:v>
                </c:pt>
                <c:pt idx="42">
                  <c:v>-4</c:v>
                </c:pt>
                <c:pt idx="43">
                  <c:v>-3</c:v>
                </c:pt>
                <c:pt idx="44">
                  <c:v>-4.5999999999999996</c:v>
                </c:pt>
                <c:pt idx="45">
                  <c:v>-3.6</c:v>
                </c:pt>
                <c:pt idx="46">
                  <c:v>-5.6</c:v>
                </c:pt>
                <c:pt idx="47">
                  <c:v>-2</c:v>
                </c:pt>
                <c:pt idx="48">
                  <c:v>-2.4</c:v>
                </c:pt>
                <c:pt idx="49">
                  <c:v>-5</c:v>
                </c:pt>
                <c:pt idx="50">
                  <c:v>-2</c:v>
                </c:pt>
                <c:pt idx="51">
                  <c:v>-2</c:v>
                </c:pt>
                <c:pt idx="52">
                  <c:v>-3</c:v>
                </c:pt>
                <c:pt idx="53">
                  <c:v>-3</c:v>
                </c:pt>
                <c:pt idx="54">
                  <c:v>-6.2</c:v>
                </c:pt>
                <c:pt idx="55">
                  <c:v>-3.6</c:v>
                </c:pt>
                <c:pt idx="56">
                  <c:v>-1</c:v>
                </c:pt>
                <c:pt idx="57">
                  <c:v>-1</c:v>
                </c:pt>
                <c:pt idx="58">
                  <c:v>-5.6</c:v>
                </c:pt>
                <c:pt idx="59">
                  <c:v>-3</c:v>
                </c:pt>
                <c:pt idx="60">
                  <c:v>-8</c:v>
                </c:pt>
                <c:pt idx="61">
                  <c:v>-6</c:v>
                </c:pt>
                <c:pt idx="62">
                  <c:v>-13.6</c:v>
                </c:pt>
                <c:pt idx="63">
                  <c:v>-12</c:v>
                </c:pt>
                <c:pt idx="64">
                  <c:v>-11</c:v>
                </c:pt>
                <c:pt idx="65">
                  <c:v>-24.2</c:v>
                </c:pt>
                <c:pt idx="66">
                  <c:v>-24.6</c:v>
                </c:pt>
                <c:pt idx="67">
                  <c:v>-7.8</c:v>
                </c:pt>
                <c:pt idx="68">
                  <c:v>-15.6</c:v>
                </c:pt>
                <c:pt idx="69">
                  <c:v>-13</c:v>
                </c:pt>
                <c:pt idx="70">
                  <c:v>-21.2</c:v>
                </c:pt>
                <c:pt idx="71">
                  <c:v>-8</c:v>
                </c:pt>
                <c:pt idx="72">
                  <c:v>-17.600000000000001</c:v>
                </c:pt>
                <c:pt idx="73">
                  <c:v>-12.6</c:v>
                </c:pt>
                <c:pt idx="74">
                  <c:v>-29.2</c:v>
                </c:pt>
                <c:pt idx="75">
                  <c:v>-15.4</c:v>
                </c:pt>
                <c:pt idx="76">
                  <c:v>-21.2</c:v>
                </c:pt>
                <c:pt idx="77">
                  <c:v>-18</c:v>
                </c:pt>
                <c:pt idx="78">
                  <c:v>-35.6</c:v>
                </c:pt>
                <c:pt idx="79">
                  <c:v>-36.200000000000003</c:v>
                </c:pt>
                <c:pt idx="80">
                  <c:v>-45</c:v>
                </c:pt>
                <c:pt idx="81">
                  <c:v>-60.2</c:v>
                </c:pt>
                <c:pt idx="82">
                  <c:v>-27.4</c:v>
                </c:pt>
                <c:pt idx="83">
                  <c:v>-23</c:v>
                </c:pt>
                <c:pt idx="84">
                  <c:v>-46</c:v>
                </c:pt>
                <c:pt idx="85">
                  <c:v>-31.8</c:v>
                </c:pt>
                <c:pt idx="86">
                  <c:v>-39.6</c:v>
                </c:pt>
                <c:pt idx="87">
                  <c:v>-31</c:v>
                </c:pt>
                <c:pt idx="88">
                  <c:v>-25</c:v>
                </c:pt>
                <c:pt idx="89">
                  <c:v>-19.600000000000001</c:v>
                </c:pt>
                <c:pt idx="90">
                  <c:v>-7.6</c:v>
                </c:pt>
                <c:pt idx="91">
                  <c:v>-17.399999999999999</c:v>
                </c:pt>
                <c:pt idx="92">
                  <c:v>-14.8</c:v>
                </c:pt>
                <c:pt idx="93">
                  <c:v>-21.6</c:v>
                </c:pt>
                <c:pt idx="94">
                  <c:v>-41.2</c:v>
                </c:pt>
                <c:pt idx="95">
                  <c:v>-33.6</c:v>
                </c:pt>
                <c:pt idx="96">
                  <c:v>-29.4</c:v>
                </c:pt>
                <c:pt idx="97">
                  <c:v>-26.4</c:v>
                </c:pt>
                <c:pt idx="98">
                  <c:v>-30</c:v>
                </c:pt>
                <c:pt idx="99">
                  <c:v>-20</c:v>
                </c:pt>
                <c:pt idx="100">
                  <c:v>-18.600000000000001</c:v>
                </c:pt>
                <c:pt idx="101">
                  <c:v>-25.6</c:v>
                </c:pt>
                <c:pt idx="102">
                  <c:v>-23</c:v>
                </c:pt>
                <c:pt idx="103">
                  <c:v>-21</c:v>
                </c:pt>
                <c:pt idx="104">
                  <c:v>-35.6</c:v>
                </c:pt>
                <c:pt idx="105">
                  <c:v>-28</c:v>
                </c:pt>
                <c:pt idx="106">
                  <c:v>-12.8</c:v>
                </c:pt>
                <c:pt idx="107">
                  <c:v>-16.2</c:v>
                </c:pt>
                <c:pt idx="108">
                  <c:v>-28.2</c:v>
                </c:pt>
                <c:pt idx="109">
                  <c:v>-15</c:v>
                </c:pt>
                <c:pt idx="110">
                  <c:v>-25.6</c:v>
                </c:pt>
                <c:pt idx="111">
                  <c:v>-20</c:v>
                </c:pt>
                <c:pt idx="112">
                  <c:v>-19.600000000000001</c:v>
                </c:pt>
                <c:pt idx="113">
                  <c:v>-13</c:v>
                </c:pt>
                <c:pt idx="114">
                  <c:v>-15.6</c:v>
                </c:pt>
                <c:pt idx="115">
                  <c:v>-17</c:v>
                </c:pt>
                <c:pt idx="116">
                  <c:v>-29.6</c:v>
                </c:pt>
                <c:pt idx="117">
                  <c:v>-26.8</c:v>
                </c:pt>
                <c:pt idx="118">
                  <c:v>-29.4</c:v>
                </c:pt>
                <c:pt idx="119">
                  <c:v>-29.2</c:v>
                </c:pt>
                <c:pt idx="120">
                  <c:v>-24.4</c:v>
                </c:pt>
                <c:pt idx="121">
                  <c:v>-31.8</c:v>
                </c:pt>
                <c:pt idx="122">
                  <c:v>-50.6</c:v>
                </c:pt>
                <c:pt idx="123">
                  <c:v>-42.8</c:v>
                </c:pt>
                <c:pt idx="124">
                  <c:v>-36.799999999999997</c:v>
                </c:pt>
                <c:pt idx="125">
                  <c:v>-50.2</c:v>
                </c:pt>
                <c:pt idx="126">
                  <c:v>-77.400000000000006</c:v>
                </c:pt>
                <c:pt idx="127">
                  <c:v>-88.4</c:v>
                </c:pt>
                <c:pt idx="128">
                  <c:v>-91</c:v>
                </c:pt>
                <c:pt idx="129">
                  <c:v>-90</c:v>
                </c:pt>
                <c:pt idx="130">
                  <c:v>-63.6</c:v>
                </c:pt>
                <c:pt idx="131">
                  <c:v>-66.400000000000006</c:v>
                </c:pt>
                <c:pt idx="132">
                  <c:v>-44.8</c:v>
                </c:pt>
                <c:pt idx="133">
                  <c:v>-69.400000000000006</c:v>
                </c:pt>
                <c:pt idx="134">
                  <c:v>-61.2</c:v>
                </c:pt>
                <c:pt idx="135">
                  <c:v>-89.6</c:v>
                </c:pt>
                <c:pt idx="136">
                  <c:v>-75</c:v>
                </c:pt>
                <c:pt idx="137">
                  <c:v>-46.8</c:v>
                </c:pt>
                <c:pt idx="138">
                  <c:v>-53.4</c:v>
                </c:pt>
                <c:pt idx="139">
                  <c:v>-74.2</c:v>
                </c:pt>
                <c:pt idx="140">
                  <c:v>-72.400000000000006</c:v>
                </c:pt>
                <c:pt idx="141">
                  <c:v>-53.2</c:v>
                </c:pt>
                <c:pt idx="142">
                  <c:v>-57.4</c:v>
                </c:pt>
                <c:pt idx="143">
                  <c:v>-39</c:v>
                </c:pt>
              </c:numCache>
            </c:numRef>
          </c:val>
          <c:smooth val="0"/>
          <c:extLst xmlns:c16r2="http://schemas.microsoft.com/office/drawing/2015/06/chart">
            <c:ext xmlns:c16="http://schemas.microsoft.com/office/drawing/2014/chart" uri="{C3380CC4-5D6E-409C-BE32-E72D297353CC}">
              <c16:uniqueId val="{00000000-20B9-4001-8A01-45CC24C2504B}"/>
            </c:ext>
          </c:extLst>
        </c:ser>
        <c:ser>
          <c:idx val="1"/>
          <c:order val="1"/>
          <c:tx>
            <c:v>积极</c:v>
          </c:tx>
          <c:spPr>
            <a:ln w="19050" cap="rnd">
              <a:solidFill>
                <a:srgbClr val="FF0000"/>
              </a:solidFill>
              <a:round/>
            </a:ln>
            <a:effectLst/>
          </c:spPr>
          <c:marker>
            <c:symbol val="none"/>
          </c:marker>
          <c:dLbls>
            <c:dLbl>
              <c:idx val="84"/>
              <c:layout>
                <c:manualLayout>
                  <c:x val="-5.7001233595680163E-2"/>
                  <c:y val="-0.27639161039825699"/>
                </c:manualLayout>
              </c:layout>
              <c:tx>
                <c:rich>
                  <a:bodyPr/>
                  <a:lstStyle/>
                  <a:p>
                    <a:r>
                      <a:rPr lang="zh-CN" altLang="en-US" sz="600" b="0" i="0" u="none" strike="noStrike" baseline="0">
                        <a:effectLst/>
                        <a:latin typeface="微软雅黑" panose="020B0503020204020204" pitchFamily="34" charset="-122"/>
                        <a:ea typeface="微软雅黑" panose="020B0503020204020204" pitchFamily="34" charset="-122"/>
                      </a:rPr>
                      <a:t>打地域就是匣子跟狗了</a:t>
                    </a:r>
                    <a:r>
                      <a:rPr lang="zh-CN" altLang="en-US" sz="600" b="0" i="0" u="none" strike="noStrike" baseline="0">
                        <a:latin typeface="微软雅黑" panose="020B0503020204020204" pitchFamily="34" charset="-122"/>
                        <a:ea typeface="微软雅黑" panose="020B0503020204020204" pitchFamily="34" charset="-122"/>
                      </a:rPr>
                      <a:t> </a:t>
                    </a:r>
                    <a:br>
                      <a:rPr lang="zh-CN" altLang="en-US" sz="600" b="0" i="0" u="none" strike="noStrike" baseline="0">
                        <a:latin typeface="微软雅黑" panose="020B0503020204020204" pitchFamily="34" charset="-122"/>
                        <a:ea typeface="微软雅黑" panose="020B0503020204020204" pitchFamily="34" charset="-122"/>
                      </a:rPr>
                    </a:br>
                    <a:r>
                      <a:rPr lang="zh-CN" altLang="en-US" sz="600" b="0" i="0" u="none" strike="noStrike" baseline="0">
                        <a:effectLst/>
                        <a:latin typeface="微软雅黑" panose="020B0503020204020204" pitchFamily="34" charset="-122"/>
                        <a:ea typeface="微软雅黑" panose="020B0503020204020204" pitchFamily="34" charset="-122"/>
                      </a:rPr>
                      <a:t>协同你不打吗</a:t>
                    </a:r>
                    <a:r>
                      <a:rPr lang="zh-CN" altLang="en-US" sz="600" b="0" i="0" u="none" strike="noStrike" baseline="0">
                        <a:latin typeface="微软雅黑" panose="020B0503020204020204" pitchFamily="34" charset="-122"/>
                        <a:ea typeface="微软雅黑" panose="020B0503020204020204" pitchFamily="34" charset="-122"/>
                      </a:rPr>
                      <a:t> </a:t>
                    </a:r>
                    <a:br>
                      <a:rPr lang="zh-CN" altLang="en-US" sz="600" b="0" i="0" u="none" strike="noStrike" baseline="0">
                        <a:latin typeface="微软雅黑" panose="020B0503020204020204" pitchFamily="34" charset="-122"/>
                        <a:ea typeface="微软雅黑" panose="020B0503020204020204" pitchFamily="34" charset="-122"/>
                      </a:rPr>
                    </a:br>
                    <a:r>
                      <a:rPr lang="zh-CN" altLang="en-US" sz="600" b="0" i="0" u="none" strike="noStrike" baseline="0">
                        <a:effectLst/>
                        <a:latin typeface="微软雅黑" panose="020B0503020204020204" pitchFamily="34" charset="-122"/>
                        <a:ea typeface="微软雅黑" panose="020B0503020204020204" pitchFamily="34" charset="-122"/>
                      </a:rPr>
                      <a:t>我不打协同</a:t>
                    </a:r>
                    <a:r>
                      <a:rPr lang="zh-CN" altLang="en-US" sz="600" b="0" i="0" u="none" strike="noStrike" baseline="0">
                        <a:latin typeface="微软雅黑" panose="020B0503020204020204" pitchFamily="34" charset="-122"/>
                        <a:ea typeface="微软雅黑" panose="020B0503020204020204" pitchFamily="34" charset="-122"/>
                      </a:rPr>
                      <a:t> </a:t>
                    </a:r>
                    <a:br>
                      <a:rPr lang="zh-CN" altLang="en-US" sz="600" b="0" i="0" u="none" strike="noStrike" baseline="0">
                        <a:latin typeface="微软雅黑" panose="020B0503020204020204" pitchFamily="34" charset="-122"/>
                        <a:ea typeface="微软雅黑" panose="020B0503020204020204" pitchFamily="34" charset="-122"/>
                      </a:rPr>
                    </a:br>
                    <a:r>
                      <a:rPr lang="zh-CN" altLang="en-US" sz="600" b="0" i="0" u="none" strike="noStrike" baseline="0">
                        <a:effectLst/>
                        <a:latin typeface="微软雅黑" panose="020B0503020204020204" pitchFamily="34" charset="-122"/>
                        <a:ea typeface="微软雅黑" panose="020B0503020204020204" pitchFamily="34" charset="-122"/>
                      </a:rPr>
                      <a:t>荒听了拿腿打你</a:t>
                    </a:r>
                    <a:r>
                      <a:rPr lang="zh-CN" altLang="en-US" sz="600" b="0" i="0" u="none" strike="noStrike" baseline="0">
                        <a:latin typeface="微软雅黑" panose="020B0503020204020204" pitchFamily="34" charset="-122"/>
                        <a:ea typeface="微软雅黑" panose="020B0503020204020204" pitchFamily="34" charset="-122"/>
                      </a:rPr>
                      <a:t> </a:t>
                    </a:r>
                    <a:br>
                      <a:rPr lang="zh-CN" altLang="en-US" sz="600" b="0" i="0" u="none" strike="noStrike" baseline="0">
                        <a:latin typeface="微软雅黑" panose="020B0503020204020204" pitchFamily="34" charset="-122"/>
                        <a:ea typeface="微软雅黑" panose="020B0503020204020204" pitchFamily="34" charset="-122"/>
                      </a:rPr>
                    </a:br>
                    <a:r>
                      <a:rPr lang="zh-CN" altLang="en-US" sz="600" b="0" i="0" u="none" strike="noStrike" baseline="0">
                        <a:effectLst/>
                        <a:latin typeface="微软雅黑" panose="020B0503020204020204" pitchFamily="34" charset="-122"/>
                        <a:ea typeface="微软雅黑" panose="020B0503020204020204" pitchFamily="34" charset="-122"/>
                      </a:rPr>
                      <a:t>小</a:t>
                    </a:r>
                    <a:r>
                      <a:rPr lang="en-US" altLang="zh-CN" sz="600" b="0" i="0" u="none" strike="noStrike" baseline="0">
                        <a:effectLst/>
                        <a:latin typeface="微软雅黑" panose="020B0503020204020204" pitchFamily="34" charset="-122"/>
                        <a:ea typeface="微软雅黑" panose="020B0503020204020204" pitchFamily="34" charset="-122"/>
                      </a:rPr>
                      <a:t>s</a:t>
                    </a:r>
                    <a:r>
                      <a:rPr lang="zh-CN" altLang="en-US" sz="600" b="0" i="0" u="none" strike="noStrike" baseline="0">
                        <a:effectLst/>
                        <a:latin typeface="微软雅黑" panose="020B0503020204020204" pitchFamily="34" charset="-122"/>
                        <a:ea typeface="微软雅黑" panose="020B0503020204020204" pitchFamily="34" charset="-122"/>
                      </a:rPr>
                      <a:t>听了想打你</a:t>
                    </a:r>
                    <a:r>
                      <a:rPr lang="zh-CN" altLang="en-US" sz="600" b="0" i="0" u="none" strike="noStrike" baseline="0">
                        <a:latin typeface="微软雅黑" panose="020B0503020204020204" pitchFamily="34" charset="-122"/>
                        <a:ea typeface="微软雅黑" panose="020B0503020204020204" pitchFamily="34" charset="-122"/>
                      </a:rPr>
                      <a:t> </a:t>
                    </a:r>
                    <a:br>
                      <a:rPr lang="zh-CN" altLang="en-US" sz="600" b="0" i="0" u="none" strike="noStrike" baseline="0">
                        <a:latin typeface="微软雅黑" panose="020B0503020204020204" pitchFamily="34" charset="-122"/>
                        <a:ea typeface="微软雅黑" panose="020B0503020204020204" pitchFamily="34" charset="-122"/>
                      </a:rPr>
                    </a:br>
                    <a:r>
                      <a:rPr lang="zh-CN" altLang="en-US" sz="600" b="0" i="0" u="none" strike="noStrike" baseline="0">
                        <a:effectLst/>
                        <a:latin typeface="微软雅黑" panose="020B0503020204020204" pitchFamily="34" charset="-122"/>
                        <a:ea typeface="微软雅黑" panose="020B0503020204020204" pitchFamily="34" charset="-122"/>
                      </a:rPr>
                      <a:t>真是不想打</a:t>
                    </a:r>
                    <a:r>
                      <a:rPr lang="zh-CN" altLang="en-US" sz="600" b="0" i="0" u="none" strike="noStrike" baseline="0">
                        <a:latin typeface="微软雅黑" panose="020B0503020204020204" pitchFamily="34" charset="-122"/>
                        <a:ea typeface="微软雅黑" panose="020B0503020204020204" pitchFamily="34" charset="-122"/>
                      </a:rPr>
                      <a:t> </a:t>
                    </a:r>
                    <a:endParaRPr lang="zh-CN" altLang="en-US" sz="600">
                      <a:latin typeface="微软雅黑" panose="020B0503020204020204" pitchFamily="34" charset="-122"/>
                      <a:ea typeface="微软雅黑" panose="020B0503020204020204" pitchFamily="34" charset="-122"/>
                    </a:endParaRPr>
                  </a:p>
                </c:rich>
              </c:tx>
              <c:showLegendKey val="0"/>
              <c:showVal val="0"/>
              <c:showCatName val="0"/>
              <c:showSerName val="0"/>
              <c:showPercent val="0"/>
              <c:showBubbleSize val="0"/>
              <c:extLst xmlns:c16r2="http://schemas.microsoft.com/office/drawing/2015/06/chart">
                <c:ext xmlns:c16="http://schemas.microsoft.com/office/drawing/2014/chart" uri="{C3380CC4-5D6E-409C-BE32-E72D297353CC}">
                  <c16:uniqueId val="{00000001-20B9-4001-8A01-45CC24C2504B}"/>
                </c:ext>
                <c:ext xmlns:c15="http://schemas.microsoft.com/office/drawing/2012/chart" uri="{CE6537A1-D6FC-4f65-9D91-7224C49458BB}"/>
              </c:extLst>
            </c:dLbl>
            <c:dLbl>
              <c:idx val="130"/>
              <c:layout>
                <c:manualLayout>
                  <c:x val="-0.16650249863903546"/>
                  <c:y val="-0.19822093108648389"/>
                </c:manualLayout>
              </c:layout>
              <c:tx>
                <c:rich>
                  <a:bodyPr/>
                  <a:lstStyle/>
                  <a:p>
                    <a:r>
                      <a:rPr lang="zh-CN" altLang="en-US" sz="600" b="0" i="0" u="none" strike="noStrike" baseline="0">
                        <a:effectLst/>
                      </a:rPr>
                      <a:t>新花鸟带什么御魂好啊聊聊</a:t>
                    </a:r>
                    <a:r>
                      <a:rPr lang="zh-CN" altLang="en-US" sz="600" b="0" i="0" u="none" strike="noStrike" baseline="0"/>
                      <a:t> </a:t>
                    </a:r>
                    <a:br>
                      <a:rPr lang="zh-CN" altLang="en-US" sz="600" b="0" i="0" u="none" strike="noStrike" baseline="0"/>
                    </a:br>
                    <a:r>
                      <a:rPr lang="zh-CN" altLang="en-US" sz="600" b="0" i="0" u="none" strike="noStrike" baseline="0">
                        <a:effectLst/>
                      </a:rPr>
                      <a:t>你带般若打</a:t>
                    </a:r>
                    <a:r>
                      <a:rPr lang="zh-CN" altLang="en-US" sz="600" b="0" i="0" u="none" strike="noStrike" baseline="0"/>
                      <a:t> </a:t>
                    </a:r>
                    <a:br>
                      <a:rPr lang="zh-CN" altLang="en-US" sz="600" b="0" i="0" u="none" strike="noStrike" baseline="0"/>
                    </a:br>
                    <a:r>
                      <a:rPr lang="zh-CN" altLang="en-US" sz="600" b="0" i="0" u="none" strike="noStrike" baseline="0">
                        <a:effectLst/>
                      </a:rPr>
                      <a:t>大家好我叫机器人辉夜姬</a:t>
                    </a:r>
                    <a:r>
                      <a:rPr lang="zh-CN" altLang="en-US" sz="600" b="0" i="0" u="none" strike="noStrike" baseline="0"/>
                      <a:t> </a:t>
                    </a:r>
                    <a:br>
                      <a:rPr lang="zh-CN" altLang="en-US" sz="600" b="0" i="0" u="none" strike="noStrike" baseline="0"/>
                    </a:br>
                    <a:r>
                      <a:rPr lang="zh-CN" altLang="en-US" sz="600" b="0" i="0" u="none" strike="noStrike" baseline="0">
                        <a:effectLst/>
                      </a:rPr>
                      <a:t>他的式神我都有的我就选哪个鬼王打</a:t>
                    </a:r>
                    <a:r>
                      <a:rPr lang="zh-CN" altLang="en-US" sz="600" b="0" i="0" u="none" strike="noStrike" baseline="0"/>
                      <a:t> </a:t>
                    </a:r>
                    <a:br>
                      <a:rPr lang="zh-CN" altLang="en-US" sz="600" b="0" i="0" u="none" strike="noStrike" baseline="0"/>
                    </a:br>
                    <a:r>
                      <a:rPr lang="en-US" altLang="zh-CN" sz="600" b="0" i="0" u="none" strike="noStrike" baseline="0">
                        <a:effectLst/>
                      </a:rPr>
                      <a:t>100</a:t>
                    </a:r>
                    <a:r>
                      <a:rPr lang="zh-CN" altLang="en-US" sz="600" b="0" i="0" u="none" strike="noStrike" baseline="0">
                        <a:effectLst/>
                      </a:rPr>
                      <a:t>分怎么打的</a:t>
                    </a:r>
                    <a:r>
                      <a:rPr lang="en-US" altLang="zh-CN" sz="600" b="0" i="0" u="none" strike="noStrike" baseline="0">
                        <a:effectLst/>
                      </a:rPr>
                      <a:t>hhhh</a:t>
                    </a:r>
                    <a:r>
                      <a:rPr lang="zh-CN" altLang="en-US" sz="600" b="0" i="0" u="none" strike="noStrike" baseline="0"/>
                      <a:t> </a:t>
                    </a:r>
                    <a:br>
                      <a:rPr lang="zh-CN" altLang="en-US" sz="600" b="0" i="0" u="none" strike="noStrike" baseline="0"/>
                    </a:br>
                    <a:r>
                      <a:rPr lang="en-US" altLang="zh-CN" sz="600" b="0" i="0" u="none" strike="noStrike" baseline="0">
                        <a:effectLst/>
                      </a:rPr>
                      <a:t>ssr</a:t>
                    </a:r>
                    <a:r>
                      <a:rPr lang="zh-CN" altLang="en-US" sz="600" b="0" i="0" u="none" strike="noStrike" baseline="0">
                        <a:effectLst/>
                      </a:rPr>
                      <a:t>输出我都</a:t>
                    </a:r>
                    <a:r>
                      <a:rPr lang="en-US" altLang="zh-CN" sz="600" b="0" i="0" u="none" strike="noStrike" baseline="0">
                        <a:effectLst/>
                      </a:rPr>
                      <a:t>6</a:t>
                    </a:r>
                    <a:r>
                      <a:rPr lang="zh-CN" altLang="en-US" sz="600" b="0" i="0" u="none" strike="noStrike" baseline="0">
                        <a:effectLst/>
                      </a:rPr>
                      <a:t>星了就差一个荒川</a:t>
                    </a:r>
                    <a:r>
                      <a:rPr lang="zh-CN" altLang="en-US" sz="600" b="0" i="0" u="none" strike="noStrike" baseline="0"/>
                      <a:t> </a:t>
                    </a:r>
                    <a:endParaRPr lang="zh-CN" altLang="en-US" sz="600"/>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20B9-4001-8A01-45CC24C2504B}"/>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t" anchorCtr="0">
                <a:spAutoFit/>
              </a:bodyPr>
              <a:lstStyle/>
              <a:p>
                <a:pPr algn="l">
                  <a:defRPr sz="6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zh-CN"/>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[1]Sheet2!$A$2:$A$145</c:f>
              <c:numCache>
                <c:formatCode>General</c:formatCode>
                <c:ptCount val="144"/>
                <c:pt idx="0">
                  <c:v>42946</c:v>
                </c:pt>
                <c:pt idx="1">
                  <c:v>42946.006944444445</c:v>
                </c:pt>
                <c:pt idx="2">
                  <c:v>42946.013888888891</c:v>
                </c:pt>
                <c:pt idx="3">
                  <c:v>42946.020833333336</c:v>
                </c:pt>
                <c:pt idx="4">
                  <c:v>42946.027777777781</c:v>
                </c:pt>
                <c:pt idx="5">
                  <c:v>42946.034722222219</c:v>
                </c:pt>
                <c:pt idx="6">
                  <c:v>42946.041666666664</c:v>
                </c:pt>
                <c:pt idx="7">
                  <c:v>42946.048611111109</c:v>
                </c:pt>
                <c:pt idx="8">
                  <c:v>42946.055555555555</c:v>
                </c:pt>
                <c:pt idx="9">
                  <c:v>42946.0625</c:v>
                </c:pt>
                <c:pt idx="10">
                  <c:v>42946.069444444445</c:v>
                </c:pt>
                <c:pt idx="11">
                  <c:v>42946.076388888891</c:v>
                </c:pt>
                <c:pt idx="12">
                  <c:v>42946.083333333336</c:v>
                </c:pt>
                <c:pt idx="13">
                  <c:v>42946.090277777781</c:v>
                </c:pt>
                <c:pt idx="14">
                  <c:v>42946.097222222219</c:v>
                </c:pt>
                <c:pt idx="15">
                  <c:v>42946.104166666664</c:v>
                </c:pt>
                <c:pt idx="16">
                  <c:v>42946.111111111109</c:v>
                </c:pt>
                <c:pt idx="17">
                  <c:v>42946.118055555555</c:v>
                </c:pt>
                <c:pt idx="18">
                  <c:v>42946.125</c:v>
                </c:pt>
                <c:pt idx="19">
                  <c:v>42946.131944444445</c:v>
                </c:pt>
                <c:pt idx="20">
                  <c:v>42946.138888888891</c:v>
                </c:pt>
                <c:pt idx="21">
                  <c:v>42946.145833333336</c:v>
                </c:pt>
                <c:pt idx="22">
                  <c:v>42946.152777777781</c:v>
                </c:pt>
                <c:pt idx="23">
                  <c:v>42946.159722222219</c:v>
                </c:pt>
                <c:pt idx="24">
                  <c:v>42946.166666666664</c:v>
                </c:pt>
                <c:pt idx="25">
                  <c:v>42946.173611111109</c:v>
                </c:pt>
                <c:pt idx="26">
                  <c:v>42946.180555555555</c:v>
                </c:pt>
                <c:pt idx="27">
                  <c:v>42946.1875</c:v>
                </c:pt>
                <c:pt idx="28">
                  <c:v>42946.194444444445</c:v>
                </c:pt>
                <c:pt idx="29">
                  <c:v>42946.201388888891</c:v>
                </c:pt>
                <c:pt idx="30">
                  <c:v>42946.208333333336</c:v>
                </c:pt>
                <c:pt idx="31">
                  <c:v>42946.215277777781</c:v>
                </c:pt>
                <c:pt idx="32">
                  <c:v>42946.222222222219</c:v>
                </c:pt>
                <c:pt idx="33">
                  <c:v>42946.229166666664</c:v>
                </c:pt>
                <c:pt idx="34">
                  <c:v>42946.236111111109</c:v>
                </c:pt>
                <c:pt idx="35">
                  <c:v>42946.243055555555</c:v>
                </c:pt>
                <c:pt idx="36">
                  <c:v>42946.25</c:v>
                </c:pt>
                <c:pt idx="37">
                  <c:v>42946.256944444445</c:v>
                </c:pt>
                <c:pt idx="38">
                  <c:v>42946.263888888891</c:v>
                </c:pt>
                <c:pt idx="39">
                  <c:v>42946.270833333336</c:v>
                </c:pt>
                <c:pt idx="40">
                  <c:v>42946.277777777781</c:v>
                </c:pt>
                <c:pt idx="41">
                  <c:v>42946.284722222219</c:v>
                </c:pt>
                <c:pt idx="42">
                  <c:v>42946.291666666664</c:v>
                </c:pt>
                <c:pt idx="43">
                  <c:v>42946.298611111109</c:v>
                </c:pt>
                <c:pt idx="44">
                  <c:v>42946.305555555555</c:v>
                </c:pt>
                <c:pt idx="45">
                  <c:v>42946.3125</c:v>
                </c:pt>
                <c:pt idx="46">
                  <c:v>42946.319444444445</c:v>
                </c:pt>
                <c:pt idx="47">
                  <c:v>42946.326388888891</c:v>
                </c:pt>
                <c:pt idx="48">
                  <c:v>42946.333333333336</c:v>
                </c:pt>
                <c:pt idx="49">
                  <c:v>42946.340277777781</c:v>
                </c:pt>
                <c:pt idx="50">
                  <c:v>42946.347222222219</c:v>
                </c:pt>
                <c:pt idx="51">
                  <c:v>42946.354166666664</c:v>
                </c:pt>
                <c:pt idx="52">
                  <c:v>42946.361111111109</c:v>
                </c:pt>
                <c:pt idx="53">
                  <c:v>42946.368055555555</c:v>
                </c:pt>
                <c:pt idx="54">
                  <c:v>42946.375</c:v>
                </c:pt>
                <c:pt idx="55">
                  <c:v>42946.381944444445</c:v>
                </c:pt>
                <c:pt idx="56">
                  <c:v>42946.388888888891</c:v>
                </c:pt>
                <c:pt idx="57">
                  <c:v>42946.395833333336</c:v>
                </c:pt>
                <c:pt idx="58">
                  <c:v>42946.402777777781</c:v>
                </c:pt>
                <c:pt idx="59">
                  <c:v>42946.409722222219</c:v>
                </c:pt>
                <c:pt idx="60">
                  <c:v>42946.416666666664</c:v>
                </c:pt>
                <c:pt idx="61">
                  <c:v>42946.423611111109</c:v>
                </c:pt>
                <c:pt idx="62">
                  <c:v>42946.430555555555</c:v>
                </c:pt>
                <c:pt idx="63">
                  <c:v>42946.4375</c:v>
                </c:pt>
                <c:pt idx="64">
                  <c:v>42946.444444444445</c:v>
                </c:pt>
                <c:pt idx="65">
                  <c:v>42946.451388888891</c:v>
                </c:pt>
                <c:pt idx="66">
                  <c:v>42946.458333333336</c:v>
                </c:pt>
                <c:pt idx="67">
                  <c:v>42946.465277777781</c:v>
                </c:pt>
                <c:pt idx="68">
                  <c:v>42946.472222222219</c:v>
                </c:pt>
                <c:pt idx="69">
                  <c:v>42946.479166666664</c:v>
                </c:pt>
                <c:pt idx="70">
                  <c:v>42946.486111111109</c:v>
                </c:pt>
                <c:pt idx="71">
                  <c:v>42946.493055555555</c:v>
                </c:pt>
                <c:pt idx="72">
                  <c:v>42946.5</c:v>
                </c:pt>
                <c:pt idx="73">
                  <c:v>42946.506944444445</c:v>
                </c:pt>
                <c:pt idx="74">
                  <c:v>42946.513888888891</c:v>
                </c:pt>
                <c:pt idx="75">
                  <c:v>42946.520833333336</c:v>
                </c:pt>
                <c:pt idx="76">
                  <c:v>42946.527777777781</c:v>
                </c:pt>
                <c:pt idx="77">
                  <c:v>42946.534722222219</c:v>
                </c:pt>
                <c:pt idx="78">
                  <c:v>42946.541666666664</c:v>
                </c:pt>
                <c:pt idx="79">
                  <c:v>42946.548611111109</c:v>
                </c:pt>
                <c:pt idx="80">
                  <c:v>42946.555555555555</c:v>
                </c:pt>
                <c:pt idx="81">
                  <c:v>42946.5625</c:v>
                </c:pt>
                <c:pt idx="82">
                  <c:v>42946.569444444445</c:v>
                </c:pt>
                <c:pt idx="83">
                  <c:v>42946.576388888891</c:v>
                </c:pt>
                <c:pt idx="84">
                  <c:v>42946.583333333336</c:v>
                </c:pt>
                <c:pt idx="85">
                  <c:v>42946.590277777781</c:v>
                </c:pt>
                <c:pt idx="86">
                  <c:v>42946.597222222219</c:v>
                </c:pt>
                <c:pt idx="87">
                  <c:v>42946.604166666664</c:v>
                </c:pt>
                <c:pt idx="88">
                  <c:v>42946.611111111109</c:v>
                </c:pt>
                <c:pt idx="89">
                  <c:v>42946.618055555555</c:v>
                </c:pt>
                <c:pt idx="90">
                  <c:v>42946.625</c:v>
                </c:pt>
                <c:pt idx="91">
                  <c:v>42946.631944444445</c:v>
                </c:pt>
                <c:pt idx="92">
                  <c:v>42946.638888888891</c:v>
                </c:pt>
                <c:pt idx="93">
                  <c:v>42946.645833333336</c:v>
                </c:pt>
                <c:pt idx="94">
                  <c:v>42946.652777777781</c:v>
                </c:pt>
                <c:pt idx="95">
                  <c:v>42946.659722222219</c:v>
                </c:pt>
                <c:pt idx="96">
                  <c:v>42946.666666666664</c:v>
                </c:pt>
                <c:pt idx="97">
                  <c:v>42946.673611111109</c:v>
                </c:pt>
                <c:pt idx="98">
                  <c:v>42946.680555555555</c:v>
                </c:pt>
                <c:pt idx="99">
                  <c:v>42946.6875</c:v>
                </c:pt>
                <c:pt idx="100">
                  <c:v>42946.694444444445</c:v>
                </c:pt>
                <c:pt idx="101">
                  <c:v>42946.701388888891</c:v>
                </c:pt>
                <c:pt idx="102">
                  <c:v>42946.708333333336</c:v>
                </c:pt>
                <c:pt idx="103">
                  <c:v>42946.715277777781</c:v>
                </c:pt>
                <c:pt idx="104">
                  <c:v>42946.722222222219</c:v>
                </c:pt>
                <c:pt idx="105">
                  <c:v>42946.729166666664</c:v>
                </c:pt>
                <c:pt idx="106">
                  <c:v>42946.736111111109</c:v>
                </c:pt>
                <c:pt idx="107">
                  <c:v>42946.743055555555</c:v>
                </c:pt>
                <c:pt idx="108">
                  <c:v>42946.75</c:v>
                </c:pt>
                <c:pt idx="109">
                  <c:v>42946.756944444445</c:v>
                </c:pt>
                <c:pt idx="110">
                  <c:v>42946.763888888891</c:v>
                </c:pt>
                <c:pt idx="111">
                  <c:v>42946.770833333336</c:v>
                </c:pt>
                <c:pt idx="112">
                  <c:v>42946.777777777781</c:v>
                </c:pt>
                <c:pt idx="113">
                  <c:v>42946.784722222219</c:v>
                </c:pt>
                <c:pt idx="114">
                  <c:v>42946.791666666664</c:v>
                </c:pt>
                <c:pt idx="115">
                  <c:v>42946.798611111109</c:v>
                </c:pt>
                <c:pt idx="116">
                  <c:v>42946.805555555555</c:v>
                </c:pt>
                <c:pt idx="117">
                  <c:v>42946.8125</c:v>
                </c:pt>
                <c:pt idx="118">
                  <c:v>42946.819444444445</c:v>
                </c:pt>
                <c:pt idx="119">
                  <c:v>42946.826388888891</c:v>
                </c:pt>
                <c:pt idx="120">
                  <c:v>42946.833333333336</c:v>
                </c:pt>
                <c:pt idx="121">
                  <c:v>42946.840277777781</c:v>
                </c:pt>
                <c:pt idx="122">
                  <c:v>42946.847222222219</c:v>
                </c:pt>
                <c:pt idx="123">
                  <c:v>42946.854166666664</c:v>
                </c:pt>
                <c:pt idx="124">
                  <c:v>42946.861111111109</c:v>
                </c:pt>
                <c:pt idx="125">
                  <c:v>42946.868055555555</c:v>
                </c:pt>
                <c:pt idx="126">
                  <c:v>42946.875</c:v>
                </c:pt>
                <c:pt idx="127">
                  <c:v>42946.881944444445</c:v>
                </c:pt>
                <c:pt idx="128">
                  <c:v>42946.888888888891</c:v>
                </c:pt>
                <c:pt idx="129">
                  <c:v>42946.895833333336</c:v>
                </c:pt>
                <c:pt idx="130">
                  <c:v>42946.902777777781</c:v>
                </c:pt>
                <c:pt idx="131">
                  <c:v>42946.909722222219</c:v>
                </c:pt>
                <c:pt idx="132">
                  <c:v>42946.916666666664</c:v>
                </c:pt>
                <c:pt idx="133">
                  <c:v>42946.923611111109</c:v>
                </c:pt>
                <c:pt idx="134">
                  <c:v>42946.930555555555</c:v>
                </c:pt>
                <c:pt idx="135">
                  <c:v>42946.9375</c:v>
                </c:pt>
                <c:pt idx="136">
                  <c:v>42946.944444444445</c:v>
                </c:pt>
                <c:pt idx="137">
                  <c:v>42946.951388888891</c:v>
                </c:pt>
                <c:pt idx="138">
                  <c:v>42946.958333333336</c:v>
                </c:pt>
                <c:pt idx="139">
                  <c:v>42946.965277777781</c:v>
                </c:pt>
                <c:pt idx="140">
                  <c:v>42946.972222222219</c:v>
                </c:pt>
                <c:pt idx="141">
                  <c:v>42946.979166666664</c:v>
                </c:pt>
                <c:pt idx="142">
                  <c:v>42946.986111111109</c:v>
                </c:pt>
                <c:pt idx="143">
                  <c:v>42946.993055555555</c:v>
                </c:pt>
              </c:numCache>
            </c:numRef>
          </c:cat>
          <c:val>
            <c:numRef>
              <c:f>[1]Sheet2!$G$2:$G$145</c:f>
              <c:numCache>
                <c:formatCode>General</c:formatCode>
                <c:ptCount val="144"/>
                <c:pt idx="0">
                  <c:v>246.2</c:v>
                </c:pt>
                <c:pt idx="1">
                  <c:v>78.599999999999994</c:v>
                </c:pt>
                <c:pt idx="2">
                  <c:v>66.599999999999994</c:v>
                </c:pt>
                <c:pt idx="3">
                  <c:v>41.4</c:v>
                </c:pt>
                <c:pt idx="4">
                  <c:v>39</c:v>
                </c:pt>
                <c:pt idx="5">
                  <c:v>34.200000000000003</c:v>
                </c:pt>
                <c:pt idx="6">
                  <c:v>18.2</c:v>
                </c:pt>
                <c:pt idx="7">
                  <c:v>18.600000000000001</c:v>
                </c:pt>
                <c:pt idx="8">
                  <c:v>23.6</c:v>
                </c:pt>
                <c:pt idx="9">
                  <c:v>22.2</c:v>
                </c:pt>
                <c:pt idx="10">
                  <c:v>23.2</c:v>
                </c:pt>
                <c:pt idx="11">
                  <c:v>4</c:v>
                </c:pt>
                <c:pt idx="12">
                  <c:v>6</c:v>
                </c:pt>
                <c:pt idx="13">
                  <c:v>4</c:v>
                </c:pt>
                <c:pt idx="14">
                  <c:v>44.2</c:v>
                </c:pt>
                <c:pt idx="15">
                  <c:v>45</c:v>
                </c:pt>
                <c:pt idx="16">
                  <c:v>11.2</c:v>
                </c:pt>
                <c:pt idx="17">
                  <c:v>11</c:v>
                </c:pt>
                <c:pt idx="18">
                  <c:v>16.399999999999999</c:v>
                </c:pt>
                <c:pt idx="19">
                  <c:v>8</c:v>
                </c:pt>
                <c:pt idx="20">
                  <c:v>22</c:v>
                </c:pt>
                <c:pt idx="21">
                  <c:v>11</c:v>
                </c:pt>
                <c:pt idx="22">
                  <c:v>8</c:v>
                </c:pt>
                <c:pt idx="23">
                  <c:v>8</c:v>
                </c:pt>
                <c:pt idx="24">
                  <c:v>6</c:v>
                </c:pt>
                <c:pt idx="25">
                  <c:v>7</c:v>
                </c:pt>
                <c:pt idx="26">
                  <c:v>8</c:v>
                </c:pt>
                <c:pt idx="27">
                  <c:v>13</c:v>
                </c:pt>
                <c:pt idx="28">
                  <c:v>10</c:v>
                </c:pt>
                <c:pt idx="29">
                  <c:v>10</c:v>
                </c:pt>
                <c:pt idx="30">
                  <c:v>24</c:v>
                </c:pt>
                <c:pt idx="31">
                  <c:v>20.6</c:v>
                </c:pt>
                <c:pt idx="32">
                  <c:v>7.6</c:v>
                </c:pt>
                <c:pt idx="33">
                  <c:v>10</c:v>
                </c:pt>
                <c:pt idx="34">
                  <c:v>3</c:v>
                </c:pt>
                <c:pt idx="35">
                  <c:v>4.2</c:v>
                </c:pt>
                <c:pt idx="36">
                  <c:v>4.5999999999999996</c:v>
                </c:pt>
                <c:pt idx="37">
                  <c:v>12.6</c:v>
                </c:pt>
                <c:pt idx="38">
                  <c:v>3</c:v>
                </c:pt>
                <c:pt idx="39">
                  <c:v>5</c:v>
                </c:pt>
                <c:pt idx="40">
                  <c:v>1</c:v>
                </c:pt>
                <c:pt idx="41">
                  <c:v>4</c:v>
                </c:pt>
                <c:pt idx="42">
                  <c:v>4</c:v>
                </c:pt>
                <c:pt idx="43">
                  <c:v>18.399999999999999</c:v>
                </c:pt>
                <c:pt idx="44">
                  <c:v>10.6</c:v>
                </c:pt>
                <c:pt idx="45">
                  <c:v>7</c:v>
                </c:pt>
                <c:pt idx="46">
                  <c:v>1</c:v>
                </c:pt>
                <c:pt idx="47">
                  <c:v>3</c:v>
                </c:pt>
                <c:pt idx="48">
                  <c:v>2</c:v>
                </c:pt>
                <c:pt idx="49">
                  <c:v>4</c:v>
                </c:pt>
                <c:pt idx="50">
                  <c:v>4</c:v>
                </c:pt>
                <c:pt idx="51">
                  <c:v>1</c:v>
                </c:pt>
                <c:pt idx="52">
                  <c:v>2</c:v>
                </c:pt>
                <c:pt idx="53">
                  <c:v>5</c:v>
                </c:pt>
                <c:pt idx="54">
                  <c:v>4</c:v>
                </c:pt>
                <c:pt idx="55">
                  <c:v>8</c:v>
                </c:pt>
                <c:pt idx="56">
                  <c:v>4</c:v>
                </c:pt>
                <c:pt idx="57">
                  <c:v>16.600000000000001</c:v>
                </c:pt>
                <c:pt idx="58">
                  <c:v>10.6</c:v>
                </c:pt>
                <c:pt idx="59">
                  <c:v>29.2</c:v>
                </c:pt>
                <c:pt idx="60">
                  <c:v>32</c:v>
                </c:pt>
                <c:pt idx="61">
                  <c:v>32.200000000000003</c:v>
                </c:pt>
                <c:pt idx="62">
                  <c:v>19</c:v>
                </c:pt>
                <c:pt idx="63">
                  <c:v>22</c:v>
                </c:pt>
                <c:pt idx="64">
                  <c:v>17.600000000000001</c:v>
                </c:pt>
                <c:pt idx="65">
                  <c:v>31.6</c:v>
                </c:pt>
                <c:pt idx="66">
                  <c:v>48.4</c:v>
                </c:pt>
                <c:pt idx="67">
                  <c:v>40.6</c:v>
                </c:pt>
                <c:pt idx="68">
                  <c:v>33.6</c:v>
                </c:pt>
                <c:pt idx="69">
                  <c:v>26.2</c:v>
                </c:pt>
                <c:pt idx="70">
                  <c:v>24.2</c:v>
                </c:pt>
                <c:pt idx="71">
                  <c:v>42.2</c:v>
                </c:pt>
                <c:pt idx="72">
                  <c:v>58</c:v>
                </c:pt>
                <c:pt idx="73">
                  <c:v>103.6</c:v>
                </c:pt>
                <c:pt idx="74">
                  <c:v>92.4</c:v>
                </c:pt>
                <c:pt idx="75">
                  <c:v>68.599999999999994</c:v>
                </c:pt>
                <c:pt idx="76">
                  <c:v>40.200000000000003</c:v>
                </c:pt>
                <c:pt idx="77">
                  <c:v>68</c:v>
                </c:pt>
                <c:pt idx="78">
                  <c:v>115.2</c:v>
                </c:pt>
                <c:pt idx="79">
                  <c:v>95.4</c:v>
                </c:pt>
                <c:pt idx="80">
                  <c:v>92.4</c:v>
                </c:pt>
                <c:pt idx="81">
                  <c:v>201</c:v>
                </c:pt>
                <c:pt idx="82">
                  <c:v>105.4</c:v>
                </c:pt>
                <c:pt idx="83">
                  <c:v>139</c:v>
                </c:pt>
                <c:pt idx="84">
                  <c:v>313.8</c:v>
                </c:pt>
                <c:pt idx="85">
                  <c:v>215.8</c:v>
                </c:pt>
                <c:pt idx="86">
                  <c:v>192</c:v>
                </c:pt>
                <c:pt idx="87">
                  <c:v>245.8</c:v>
                </c:pt>
                <c:pt idx="88">
                  <c:v>205.2</c:v>
                </c:pt>
                <c:pt idx="89">
                  <c:v>145.80000000000001</c:v>
                </c:pt>
                <c:pt idx="90">
                  <c:v>107.6</c:v>
                </c:pt>
                <c:pt idx="91">
                  <c:v>121</c:v>
                </c:pt>
                <c:pt idx="92">
                  <c:v>128.4</c:v>
                </c:pt>
                <c:pt idx="93">
                  <c:v>208.6</c:v>
                </c:pt>
                <c:pt idx="94">
                  <c:v>177.6</c:v>
                </c:pt>
                <c:pt idx="95">
                  <c:v>167.6</c:v>
                </c:pt>
                <c:pt idx="96">
                  <c:v>100.4</c:v>
                </c:pt>
                <c:pt idx="97">
                  <c:v>116</c:v>
                </c:pt>
                <c:pt idx="98">
                  <c:v>85.8</c:v>
                </c:pt>
                <c:pt idx="99">
                  <c:v>69</c:v>
                </c:pt>
                <c:pt idx="100">
                  <c:v>54.6</c:v>
                </c:pt>
                <c:pt idx="101">
                  <c:v>106.2</c:v>
                </c:pt>
                <c:pt idx="102">
                  <c:v>60.2</c:v>
                </c:pt>
                <c:pt idx="103">
                  <c:v>21.6</c:v>
                </c:pt>
                <c:pt idx="104">
                  <c:v>60.4</c:v>
                </c:pt>
                <c:pt idx="105">
                  <c:v>74.400000000000006</c:v>
                </c:pt>
                <c:pt idx="106">
                  <c:v>50.8</c:v>
                </c:pt>
                <c:pt idx="107">
                  <c:v>50.4</c:v>
                </c:pt>
                <c:pt idx="108">
                  <c:v>49.6</c:v>
                </c:pt>
                <c:pt idx="109">
                  <c:v>46.8</c:v>
                </c:pt>
                <c:pt idx="110">
                  <c:v>62</c:v>
                </c:pt>
                <c:pt idx="111">
                  <c:v>62.6</c:v>
                </c:pt>
                <c:pt idx="112">
                  <c:v>44.4</c:v>
                </c:pt>
                <c:pt idx="113">
                  <c:v>70.400000000000006</c:v>
                </c:pt>
                <c:pt idx="114">
                  <c:v>62.8</c:v>
                </c:pt>
                <c:pt idx="115">
                  <c:v>55.8</c:v>
                </c:pt>
                <c:pt idx="116">
                  <c:v>87</c:v>
                </c:pt>
                <c:pt idx="117">
                  <c:v>47.4</c:v>
                </c:pt>
                <c:pt idx="118">
                  <c:v>118.6</c:v>
                </c:pt>
                <c:pt idx="119">
                  <c:v>71.599999999999994</c:v>
                </c:pt>
                <c:pt idx="120">
                  <c:v>147.6</c:v>
                </c:pt>
                <c:pt idx="121">
                  <c:v>84</c:v>
                </c:pt>
                <c:pt idx="122">
                  <c:v>130.6</c:v>
                </c:pt>
                <c:pt idx="123">
                  <c:v>132.6</c:v>
                </c:pt>
                <c:pt idx="124">
                  <c:v>102.4</c:v>
                </c:pt>
                <c:pt idx="125">
                  <c:v>135.80000000000001</c:v>
                </c:pt>
                <c:pt idx="126">
                  <c:v>223.4</c:v>
                </c:pt>
                <c:pt idx="127">
                  <c:v>147.19999999999999</c:v>
                </c:pt>
                <c:pt idx="128">
                  <c:v>156.6</c:v>
                </c:pt>
                <c:pt idx="129">
                  <c:v>126.8</c:v>
                </c:pt>
                <c:pt idx="130">
                  <c:v>500</c:v>
                </c:pt>
                <c:pt idx="131">
                  <c:v>155</c:v>
                </c:pt>
                <c:pt idx="132">
                  <c:v>187.6</c:v>
                </c:pt>
                <c:pt idx="133">
                  <c:v>426.6</c:v>
                </c:pt>
                <c:pt idx="134">
                  <c:v>294.60000000000002</c:v>
                </c:pt>
                <c:pt idx="135">
                  <c:v>441.6</c:v>
                </c:pt>
                <c:pt idx="136">
                  <c:v>227</c:v>
                </c:pt>
                <c:pt idx="137">
                  <c:v>173.2</c:v>
                </c:pt>
                <c:pt idx="138">
                  <c:v>220.2</c:v>
                </c:pt>
                <c:pt idx="139">
                  <c:v>278.60000000000002</c:v>
                </c:pt>
                <c:pt idx="140">
                  <c:v>246</c:v>
                </c:pt>
                <c:pt idx="141">
                  <c:v>154.4</c:v>
                </c:pt>
                <c:pt idx="142">
                  <c:v>441.6</c:v>
                </c:pt>
                <c:pt idx="143">
                  <c:v>274.39999999999998</c:v>
                </c:pt>
              </c:numCache>
            </c:numRef>
          </c:val>
          <c:smooth val="0"/>
          <c:extLst xmlns:c16r2="http://schemas.microsoft.com/office/drawing/2015/06/chart">
            <c:ext xmlns:c16="http://schemas.microsoft.com/office/drawing/2014/chart" uri="{C3380CC4-5D6E-409C-BE32-E72D297353CC}">
              <c16:uniqueId val="{00000003-20B9-4001-8A01-45CC24C2504B}"/>
            </c:ext>
          </c:extLst>
        </c:ser>
        <c:dLbls>
          <c:showLegendKey val="0"/>
          <c:showVal val="0"/>
          <c:showCatName val="0"/>
          <c:showSerName val="0"/>
          <c:showPercent val="0"/>
          <c:showBubbleSize val="0"/>
        </c:dLbls>
        <c:marker val="1"/>
        <c:smooth val="0"/>
        <c:axId val="253188800"/>
        <c:axId val="252784032"/>
      </c:lineChart>
      <c:lineChart>
        <c:grouping val="standard"/>
        <c:varyColors val="0"/>
        <c:ser>
          <c:idx val="2"/>
          <c:order val="2"/>
          <c:tx>
            <c:v>发言量</c:v>
          </c:tx>
          <c:spPr>
            <a:ln w="19050" cap="rnd">
              <a:solidFill>
                <a:schemeClr val="bg2">
                  <a:lumMod val="75000"/>
                </a:schemeClr>
              </a:solidFill>
              <a:round/>
            </a:ln>
            <a:effectLst/>
          </c:spPr>
          <c:marker>
            <c:symbol val="none"/>
          </c:marker>
          <c:cat>
            <c:numRef>
              <c:f>[1]Sheet2!$A$2:$A$145</c:f>
              <c:numCache>
                <c:formatCode>General</c:formatCode>
                <c:ptCount val="144"/>
                <c:pt idx="0">
                  <c:v>42946</c:v>
                </c:pt>
                <c:pt idx="1">
                  <c:v>42946.006944444445</c:v>
                </c:pt>
                <c:pt idx="2">
                  <c:v>42946.013888888891</c:v>
                </c:pt>
                <c:pt idx="3">
                  <c:v>42946.020833333336</c:v>
                </c:pt>
                <c:pt idx="4">
                  <c:v>42946.027777777781</c:v>
                </c:pt>
                <c:pt idx="5">
                  <c:v>42946.034722222219</c:v>
                </c:pt>
                <c:pt idx="6">
                  <c:v>42946.041666666664</c:v>
                </c:pt>
                <c:pt idx="7">
                  <c:v>42946.048611111109</c:v>
                </c:pt>
                <c:pt idx="8">
                  <c:v>42946.055555555555</c:v>
                </c:pt>
                <c:pt idx="9">
                  <c:v>42946.0625</c:v>
                </c:pt>
                <c:pt idx="10">
                  <c:v>42946.069444444445</c:v>
                </c:pt>
                <c:pt idx="11">
                  <c:v>42946.076388888891</c:v>
                </c:pt>
                <c:pt idx="12">
                  <c:v>42946.083333333336</c:v>
                </c:pt>
                <c:pt idx="13">
                  <c:v>42946.090277777781</c:v>
                </c:pt>
                <c:pt idx="14">
                  <c:v>42946.097222222219</c:v>
                </c:pt>
                <c:pt idx="15">
                  <c:v>42946.104166666664</c:v>
                </c:pt>
                <c:pt idx="16">
                  <c:v>42946.111111111109</c:v>
                </c:pt>
                <c:pt idx="17">
                  <c:v>42946.118055555555</c:v>
                </c:pt>
                <c:pt idx="18">
                  <c:v>42946.125</c:v>
                </c:pt>
                <c:pt idx="19">
                  <c:v>42946.131944444445</c:v>
                </c:pt>
                <c:pt idx="20">
                  <c:v>42946.138888888891</c:v>
                </c:pt>
                <c:pt idx="21">
                  <c:v>42946.145833333336</c:v>
                </c:pt>
                <c:pt idx="22">
                  <c:v>42946.152777777781</c:v>
                </c:pt>
                <c:pt idx="23">
                  <c:v>42946.159722222219</c:v>
                </c:pt>
                <c:pt idx="24">
                  <c:v>42946.166666666664</c:v>
                </c:pt>
                <c:pt idx="25">
                  <c:v>42946.173611111109</c:v>
                </c:pt>
                <c:pt idx="26">
                  <c:v>42946.180555555555</c:v>
                </c:pt>
                <c:pt idx="27">
                  <c:v>42946.1875</c:v>
                </c:pt>
                <c:pt idx="28">
                  <c:v>42946.194444444445</c:v>
                </c:pt>
                <c:pt idx="29">
                  <c:v>42946.201388888891</c:v>
                </c:pt>
                <c:pt idx="30">
                  <c:v>42946.208333333336</c:v>
                </c:pt>
                <c:pt idx="31">
                  <c:v>42946.215277777781</c:v>
                </c:pt>
                <c:pt idx="32">
                  <c:v>42946.222222222219</c:v>
                </c:pt>
                <c:pt idx="33">
                  <c:v>42946.229166666664</c:v>
                </c:pt>
                <c:pt idx="34">
                  <c:v>42946.236111111109</c:v>
                </c:pt>
                <c:pt idx="35">
                  <c:v>42946.243055555555</c:v>
                </c:pt>
                <c:pt idx="36">
                  <c:v>42946.25</c:v>
                </c:pt>
                <c:pt idx="37">
                  <c:v>42946.256944444445</c:v>
                </c:pt>
                <c:pt idx="38">
                  <c:v>42946.263888888891</c:v>
                </c:pt>
                <c:pt idx="39">
                  <c:v>42946.270833333336</c:v>
                </c:pt>
                <c:pt idx="40">
                  <c:v>42946.277777777781</c:v>
                </c:pt>
                <c:pt idx="41">
                  <c:v>42946.284722222219</c:v>
                </c:pt>
                <c:pt idx="42">
                  <c:v>42946.291666666664</c:v>
                </c:pt>
                <c:pt idx="43">
                  <c:v>42946.298611111109</c:v>
                </c:pt>
                <c:pt idx="44">
                  <c:v>42946.305555555555</c:v>
                </c:pt>
                <c:pt idx="45">
                  <c:v>42946.3125</c:v>
                </c:pt>
                <c:pt idx="46">
                  <c:v>42946.319444444445</c:v>
                </c:pt>
                <c:pt idx="47">
                  <c:v>42946.326388888891</c:v>
                </c:pt>
                <c:pt idx="48">
                  <c:v>42946.333333333336</c:v>
                </c:pt>
                <c:pt idx="49">
                  <c:v>42946.340277777781</c:v>
                </c:pt>
                <c:pt idx="50">
                  <c:v>42946.347222222219</c:v>
                </c:pt>
                <c:pt idx="51">
                  <c:v>42946.354166666664</c:v>
                </c:pt>
                <c:pt idx="52">
                  <c:v>42946.361111111109</c:v>
                </c:pt>
                <c:pt idx="53">
                  <c:v>42946.368055555555</c:v>
                </c:pt>
                <c:pt idx="54">
                  <c:v>42946.375</c:v>
                </c:pt>
                <c:pt idx="55">
                  <c:v>42946.381944444445</c:v>
                </c:pt>
                <c:pt idx="56">
                  <c:v>42946.388888888891</c:v>
                </c:pt>
                <c:pt idx="57">
                  <c:v>42946.395833333336</c:v>
                </c:pt>
                <c:pt idx="58">
                  <c:v>42946.402777777781</c:v>
                </c:pt>
                <c:pt idx="59">
                  <c:v>42946.409722222219</c:v>
                </c:pt>
                <c:pt idx="60">
                  <c:v>42946.416666666664</c:v>
                </c:pt>
                <c:pt idx="61">
                  <c:v>42946.423611111109</c:v>
                </c:pt>
                <c:pt idx="62">
                  <c:v>42946.430555555555</c:v>
                </c:pt>
                <c:pt idx="63">
                  <c:v>42946.4375</c:v>
                </c:pt>
                <c:pt idx="64">
                  <c:v>42946.444444444445</c:v>
                </c:pt>
                <c:pt idx="65">
                  <c:v>42946.451388888891</c:v>
                </c:pt>
                <c:pt idx="66">
                  <c:v>42946.458333333336</c:v>
                </c:pt>
                <c:pt idx="67">
                  <c:v>42946.465277777781</c:v>
                </c:pt>
                <c:pt idx="68">
                  <c:v>42946.472222222219</c:v>
                </c:pt>
                <c:pt idx="69">
                  <c:v>42946.479166666664</c:v>
                </c:pt>
                <c:pt idx="70">
                  <c:v>42946.486111111109</c:v>
                </c:pt>
                <c:pt idx="71">
                  <c:v>42946.493055555555</c:v>
                </c:pt>
                <c:pt idx="72">
                  <c:v>42946.5</c:v>
                </c:pt>
                <c:pt idx="73">
                  <c:v>42946.506944444445</c:v>
                </c:pt>
                <c:pt idx="74">
                  <c:v>42946.513888888891</c:v>
                </c:pt>
                <c:pt idx="75">
                  <c:v>42946.520833333336</c:v>
                </c:pt>
                <c:pt idx="76">
                  <c:v>42946.527777777781</c:v>
                </c:pt>
                <c:pt idx="77">
                  <c:v>42946.534722222219</c:v>
                </c:pt>
                <c:pt idx="78">
                  <c:v>42946.541666666664</c:v>
                </c:pt>
                <c:pt idx="79">
                  <c:v>42946.548611111109</c:v>
                </c:pt>
                <c:pt idx="80">
                  <c:v>42946.555555555555</c:v>
                </c:pt>
                <c:pt idx="81">
                  <c:v>42946.5625</c:v>
                </c:pt>
                <c:pt idx="82">
                  <c:v>42946.569444444445</c:v>
                </c:pt>
                <c:pt idx="83">
                  <c:v>42946.576388888891</c:v>
                </c:pt>
                <c:pt idx="84">
                  <c:v>42946.583333333336</c:v>
                </c:pt>
                <c:pt idx="85">
                  <c:v>42946.590277777781</c:v>
                </c:pt>
                <c:pt idx="86">
                  <c:v>42946.597222222219</c:v>
                </c:pt>
                <c:pt idx="87">
                  <c:v>42946.604166666664</c:v>
                </c:pt>
                <c:pt idx="88">
                  <c:v>42946.611111111109</c:v>
                </c:pt>
                <c:pt idx="89">
                  <c:v>42946.618055555555</c:v>
                </c:pt>
                <c:pt idx="90">
                  <c:v>42946.625</c:v>
                </c:pt>
                <c:pt idx="91">
                  <c:v>42946.631944444445</c:v>
                </c:pt>
                <c:pt idx="92">
                  <c:v>42946.638888888891</c:v>
                </c:pt>
                <c:pt idx="93">
                  <c:v>42946.645833333336</c:v>
                </c:pt>
                <c:pt idx="94">
                  <c:v>42946.652777777781</c:v>
                </c:pt>
                <c:pt idx="95">
                  <c:v>42946.659722222219</c:v>
                </c:pt>
                <c:pt idx="96">
                  <c:v>42946.666666666664</c:v>
                </c:pt>
                <c:pt idx="97">
                  <c:v>42946.673611111109</c:v>
                </c:pt>
                <c:pt idx="98">
                  <c:v>42946.680555555555</c:v>
                </c:pt>
                <c:pt idx="99">
                  <c:v>42946.6875</c:v>
                </c:pt>
                <c:pt idx="100">
                  <c:v>42946.694444444445</c:v>
                </c:pt>
                <c:pt idx="101">
                  <c:v>42946.701388888891</c:v>
                </c:pt>
                <c:pt idx="102">
                  <c:v>42946.708333333336</c:v>
                </c:pt>
                <c:pt idx="103">
                  <c:v>42946.715277777781</c:v>
                </c:pt>
                <c:pt idx="104">
                  <c:v>42946.722222222219</c:v>
                </c:pt>
                <c:pt idx="105">
                  <c:v>42946.729166666664</c:v>
                </c:pt>
                <c:pt idx="106">
                  <c:v>42946.736111111109</c:v>
                </c:pt>
                <c:pt idx="107">
                  <c:v>42946.743055555555</c:v>
                </c:pt>
                <c:pt idx="108">
                  <c:v>42946.75</c:v>
                </c:pt>
                <c:pt idx="109">
                  <c:v>42946.756944444445</c:v>
                </c:pt>
                <c:pt idx="110">
                  <c:v>42946.763888888891</c:v>
                </c:pt>
                <c:pt idx="111">
                  <c:v>42946.770833333336</c:v>
                </c:pt>
                <c:pt idx="112">
                  <c:v>42946.777777777781</c:v>
                </c:pt>
                <c:pt idx="113">
                  <c:v>42946.784722222219</c:v>
                </c:pt>
                <c:pt idx="114">
                  <c:v>42946.791666666664</c:v>
                </c:pt>
                <c:pt idx="115">
                  <c:v>42946.798611111109</c:v>
                </c:pt>
                <c:pt idx="116">
                  <c:v>42946.805555555555</c:v>
                </c:pt>
                <c:pt idx="117">
                  <c:v>42946.8125</c:v>
                </c:pt>
                <c:pt idx="118">
                  <c:v>42946.819444444445</c:v>
                </c:pt>
                <c:pt idx="119">
                  <c:v>42946.826388888891</c:v>
                </c:pt>
                <c:pt idx="120">
                  <c:v>42946.833333333336</c:v>
                </c:pt>
                <c:pt idx="121">
                  <c:v>42946.840277777781</c:v>
                </c:pt>
                <c:pt idx="122">
                  <c:v>42946.847222222219</c:v>
                </c:pt>
                <c:pt idx="123">
                  <c:v>42946.854166666664</c:v>
                </c:pt>
                <c:pt idx="124">
                  <c:v>42946.861111111109</c:v>
                </c:pt>
                <c:pt idx="125">
                  <c:v>42946.868055555555</c:v>
                </c:pt>
                <c:pt idx="126">
                  <c:v>42946.875</c:v>
                </c:pt>
                <c:pt idx="127">
                  <c:v>42946.881944444445</c:v>
                </c:pt>
                <c:pt idx="128">
                  <c:v>42946.888888888891</c:v>
                </c:pt>
                <c:pt idx="129">
                  <c:v>42946.895833333336</c:v>
                </c:pt>
                <c:pt idx="130">
                  <c:v>42946.902777777781</c:v>
                </c:pt>
                <c:pt idx="131">
                  <c:v>42946.909722222219</c:v>
                </c:pt>
                <c:pt idx="132">
                  <c:v>42946.916666666664</c:v>
                </c:pt>
                <c:pt idx="133">
                  <c:v>42946.923611111109</c:v>
                </c:pt>
                <c:pt idx="134">
                  <c:v>42946.930555555555</c:v>
                </c:pt>
                <c:pt idx="135">
                  <c:v>42946.9375</c:v>
                </c:pt>
                <c:pt idx="136">
                  <c:v>42946.944444444445</c:v>
                </c:pt>
                <c:pt idx="137">
                  <c:v>42946.951388888891</c:v>
                </c:pt>
                <c:pt idx="138">
                  <c:v>42946.958333333336</c:v>
                </c:pt>
                <c:pt idx="139">
                  <c:v>42946.965277777781</c:v>
                </c:pt>
                <c:pt idx="140">
                  <c:v>42946.972222222219</c:v>
                </c:pt>
                <c:pt idx="141">
                  <c:v>42946.979166666664</c:v>
                </c:pt>
                <c:pt idx="142">
                  <c:v>42946.986111111109</c:v>
                </c:pt>
                <c:pt idx="143">
                  <c:v>42946.993055555555</c:v>
                </c:pt>
              </c:numCache>
            </c:numRef>
          </c:cat>
          <c:val>
            <c:numRef>
              <c:f>[1]Sheet2!$C$2:$C$145</c:f>
              <c:numCache>
                <c:formatCode>General</c:formatCode>
                <c:ptCount val="144"/>
                <c:pt idx="0">
                  <c:v>1058</c:v>
                </c:pt>
                <c:pt idx="1">
                  <c:v>815</c:v>
                </c:pt>
                <c:pt idx="2">
                  <c:v>493</c:v>
                </c:pt>
                <c:pt idx="3">
                  <c:v>479</c:v>
                </c:pt>
                <c:pt idx="4">
                  <c:v>445</c:v>
                </c:pt>
                <c:pt idx="5">
                  <c:v>407</c:v>
                </c:pt>
                <c:pt idx="6">
                  <c:v>366</c:v>
                </c:pt>
                <c:pt idx="7">
                  <c:v>295</c:v>
                </c:pt>
                <c:pt idx="8">
                  <c:v>244</c:v>
                </c:pt>
                <c:pt idx="9">
                  <c:v>220</c:v>
                </c:pt>
                <c:pt idx="10">
                  <c:v>153</c:v>
                </c:pt>
                <c:pt idx="11">
                  <c:v>142</c:v>
                </c:pt>
                <c:pt idx="12">
                  <c:v>80</c:v>
                </c:pt>
                <c:pt idx="13">
                  <c:v>62</c:v>
                </c:pt>
                <c:pt idx="14">
                  <c:v>166</c:v>
                </c:pt>
                <c:pt idx="15">
                  <c:v>152</c:v>
                </c:pt>
                <c:pt idx="16">
                  <c:v>91</c:v>
                </c:pt>
                <c:pt idx="17">
                  <c:v>63</c:v>
                </c:pt>
                <c:pt idx="18">
                  <c:v>70</c:v>
                </c:pt>
                <c:pt idx="19">
                  <c:v>79</c:v>
                </c:pt>
                <c:pt idx="20">
                  <c:v>131</c:v>
                </c:pt>
                <c:pt idx="21">
                  <c:v>127</c:v>
                </c:pt>
                <c:pt idx="22">
                  <c:v>85</c:v>
                </c:pt>
                <c:pt idx="23">
                  <c:v>90</c:v>
                </c:pt>
                <c:pt idx="24">
                  <c:v>112</c:v>
                </c:pt>
                <c:pt idx="25">
                  <c:v>96</c:v>
                </c:pt>
                <c:pt idx="26">
                  <c:v>111</c:v>
                </c:pt>
                <c:pt idx="27">
                  <c:v>89</c:v>
                </c:pt>
                <c:pt idx="28">
                  <c:v>82</c:v>
                </c:pt>
                <c:pt idx="29">
                  <c:v>107</c:v>
                </c:pt>
                <c:pt idx="30">
                  <c:v>127</c:v>
                </c:pt>
                <c:pt idx="31">
                  <c:v>162</c:v>
                </c:pt>
                <c:pt idx="32">
                  <c:v>135</c:v>
                </c:pt>
                <c:pt idx="33">
                  <c:v>113</c:v>
                </c:pt>
                <c:pt idx="34">
                  <c:v>74</c:v>
                </c:pt>
                <c:pt idx="35">
                  <c:v>67</c:v>
                </c:pt>
                <c:pt idx="36">
                  <c:v>126</c:v>
                </c:pt>
                <c:pt idx="37">
                  <c:v>107</c:v>
                </c:pt>
                <c:pt idx="38">
                  <c:v>59</c:v>
                </c:pt>
                <c:pt idx="39">
                  <c:v>67</c:v>
                </c:pt>
                <c:pt idx="40">
                  <c:v>53</c:v>
                </c:pt>
                <c:pt idx="41">
                  <c:v>53</c:v>
                </c:pt>
                <c:pt idx="42">
                  <c:v>66</c:v>
                </c:pt>
                <c:pt idx="43">
                  <c:v>92</c:v>
                </c:pt>
                <c:pt idx="44">
                  <c:v>57</c:v>
                </c:pt>
                <c:pt idx="45">
                  <c:v>50</c:v>
                </c:pt>
                <c:pt idx="46">
                  <c:v>59</c:v>
                </c:pt>
                <c:pt idx="47">
                  <c:v>76</c:v>
                </c:pt>
                <c:pt idx="48">
                  <c:v>57</c:v>
                </c:pt>
                <c:pt idx="49">
                  <c:v>95</c:v>
                </c:pt>
                <c:pt idx="50">
                  <c:v>80</c:v>
                </c:pt>
                <c:pt idx="51">
                  <c:v>66</c:v>
                </c:pt>
                <c:pt idx="52">
                  <c:v>100</c:v>
                </c:pt>
                <c:pt idx="53">
                  <c:v>78</c:v>
                </c:pt>
                <c:pt idx="54">
                  <c:v>87</c:v>
                </c:pt>
                <c:pt idx="55">
                  <c:v>81</c:v>
                </c:pt>
                <c:pt idx="56">
                  <c:v>101</c:v>
                </c:pt>
                <c:pt idx="57">
                  <c:v>99</c:v>
                </c:pt>
                <c:pt idx="58">
                  <c:v>135</c:v>
                </c:pt>
                <c:pt idx="59">
                  <c:v>148</c:v>
                </c:pt>
                <c:pt idx="60">
                  <c:v>213</c:v>
                </c:pt>
                <c:pt idx="61">
                  <c:v>231</c:v>
                </c:pt>
                <c:pt idx="62">
                  <c:v>198</c:v>
                </c:pt>
                <c:pt idx="63">
                  <c:v>187</c:v>
                </c:pt>
                <c:pt idx="64">
                  <c:v>239</c:v>
                </c:pt>
                <c:pt idx="65">
                  <c:v>269</c:v>
                </c:pt>
                <c:pt idx="66">
                  <c:v>336</c:v>
                </c:pt>
                <c:pt idx="67">
                  <c:v>269</c:v>
                </c:pt>
                <c:pt idx="68">
                  <c:v>272</c:v>
                </c:pt>
                <c:pt idx="69">
                  <c:v>304</c:v>
                </c:pt>
                <c:pt idx="70">
                  <c:v>358</c:v>
                </c:pt>
                <c:pt idx="71">
                  <c:v>299</c:v>
                </c:pt>
                <c:pt idx="72">
                  <c:v>462</c:v>
                </c:pt>
                <c:pt idx="73">
                  <c:v>531</c:v>
                </c:pt>
                <c:pt idx="74">
                  <c:v>597</c:v>
                </c:pt>
                <c:pt idx="75">
                  <c:v>535</c:v>
                </c:pt>
                <c:pt idx="76">
                  <c:v>430</c:v>
                </c:pt>
                <c:pt idx="77">
                  <c:v>487</c:v>
                </c:pt>
                <c:pt idx="78">
                  <c:v>734</c:v>
                </c:pt>
                <c:pt idx="79">
                  <c:v>775</c:v>
                </c:pt>
                <c:pt idx="80">
                  <c:v>921</c:v>
                </c:pt>
                <c:pt idx="81">
                  <c:v>982</c:v>
                </c:pt>
                <c:pt idx="82">
                  <c:v>652</c:v>
                </c:pt>
                <c:pt idx="83">
                  <c:v>815</c:v>
                </c:pt>
                <c:pt idx="84">
                  <c:v>1006</c:v>
                </c:pt>
                <c:pt idx="85">
                  <c:v>694</c:v>
                </c:pt>
                <c:pt idx="86">
                  <c:v>689</c:v>
                </c:pt>
                <c:pt idx="87">
                  <c:v>697</c:v>
                </c:pt>
                <c:pt idx="88">
                  <c:v>698</c:v>
                </c:pt>
                <c:pt idx="89">
                  <c:v>615</c:v>
                </c:pt>
                <c:pt idx="90">
                  <c:v>463</c:v>
                </c:pt>
                <c:pt idx="91">
                  <c:v>603</c:v>
                </c:pt>
                <c:pt idx="92">
                  <c:v>555</c:v>
                </c:pt>
                <c:pt idx="93">
                  <c:v>887</c:v>
                </c:pt>
                <c:pt idx="94">
                  <c:v>952</c:v>
                </c:pt>
                <c:pt idx="95">
                  <c:v>800</c:v>
                </c:pt>
                <c:pt idx="96">
                  <c:v>822</c:v>
                </c:pt>
                <c:pt idx="97">
                  <c:v>713</c:v>
                </c:pt>
                <c:pt idx="98">
                  <c:v>639</c:v>
                </c:pt>
                <c:pt idx="99">
                  <c:v>653</c:v>
                </c:pt>
                <c:pt idx="100">
                  <c:v>485</c:v>
                </c:pt>
                <c:pt idx="101">
                  <c:v>606</c:v>
                </c:pt>
                <c:pt idx="102">
                  <c:v>415</c:v>
                </c:pt>
                <c:pt idx="103">
                  <c:v>288</c:v>
                </c:pt>
                <c:pt idx="104">
                  <c:v>562</c:v>
                </c:pt>
                <c:pt idx="105">
                  <c:v>526</c:v>
                </c:pt>
                <c:pt idx="106">
                  <c:v>391</c:v>
                </c:pt>
                <c:pt idx="107">
                  <c:v>417</c:v>
                </c:pt>
                <c:pt idx="108">
                  <c:v>423</c:v>
                </c:pt>
                <c:pt idx="109">
                  <c:v>442</c:v>
                </c:pt>
                <c:pt idx="110">
                  <c:v>443</c:v>
                </c:pt>
                <c:pt idx="111">
                  <c:v>412</c:v>
                </c:pt>
                <c:pt idx="112">
                  <c:v>345</c:v>
                </c:pt>
                <c:pt idx="113">
                  <c:v>501</c:v>
                </c:pt>
                <c:pt idx="114">
                  <c:v>376</c:v>
                </c:pt>
                <c:pt idx="115">
                  <c:v>512</c:v>
                </c:pt>
                <c:pt idx="116">
                  <c:v>668</c:v>
                </c:pt>
                <c:pt idx="117">
                  <c:v>529</c:v>
                </c:pt>
                <c:pt idx="118">
                  <c:v>726</c:v>
                </c:pt>
                <c:pt idx="119">
                  <c:v>777</c:v>
                </c:pt>
                <c:pt idx="120">
                  <c:v>929</c:v>
                </c:pt>
                <c:pt idx="121">
                  <c:v>864</c:v>
                </c:pt>
                <c:pt idx="122">
                  <c:v>1006</c:v>
                </c:pt>
                <c:pt idx="123">
                  <c:v>808</c:v>
                </c:pt>
                <c:pt idx="124">
                  <c:v>852</c:v>
                </c:pt>
                <c:pt idx="125">
                  <c:v>1176</c:v>
                </c:pt>
                <c:pt idx="126">
                  <c:v>1495</c:v>
                </c:pt>
                <c:pt idx="127">
                  <c:v>1457</c:v>
                </c:pt>
                <c:pt idx="128">
                  <c:v>1321</c:v>
                </c:pt>
                <c:pt idx="129">
                  <c:v>1328</c:v>
                </c:pt>
                <c:pt idx="130">
                  <c:v>1202</c:v>
                </c:pt>
                <c:pt idx="131">
                  <c:v>1247</c:v>
                </c:pt>
                <c:pt idx="132">
                  <c:v>1350</c:v>
                </c:pt>
                <c:pt idx="133">
                  <c:v>1639</c:v>
                </c:pt>
                <c:pt idx="134">
                  <c:v>1489</c:v>
                </c:pt>
                <c:pt idx="135">
                  <c:v>1548</c:v>
                </c:pt>
                <c:pt idx="136">
                  <c:v>1380</c:v>
                </c:pt>
                <c:pt idx="137">
                  <c:v>1280</c:v>
                </c:pt>
                <c:pt idx="138">
                  <c:v>1283</c:v>
                </c:pt>
                <c:pt idx="139">
                  <c:v>1437</c:v>
                </c:pt>
                <c:pt idx="140">
                  <c:v>1372</c:v>
                </c:pt>
                <c:pt idx="141">
                  <c:v>1310</c:v>
                </c:pt>
                <c:pt idx="142">
                  <c:v>1502</c:v>
                </c:pt>
                <c:pt idx="143">
                  <c:v>1211</c:v>
                </c:pt>
              </c:numCache>
            </c:numRef>
          </c:val>
          <c:smooth val="0"/>
          <c:extLst xmlns:c16r2="http://schemas.microsoft.com/office/drawing/2015/06/chart">
            <c:ext xmlns:c16="http://schemas.microsoft.com/office/drawing/2014/chart" uri="{C3380CC4-5D6E-409C-BE32-E72D297353CC}">
              <c16:uniqueId val="{00000004-20B9-4001-8A01-45CC24C2504B}"/>
            </c:ext>
          </c:extLst>
        </c:ser>
        <c:dLbls>
          <c:showLegendKey val="0"/>
          <c:showVal val="0"/>
          <c:showCatName val="0"/>
          <c:showSerName val="0"/>
          <c:showPercent val="0"/>
          <c:showBubbleSize val="0"/>
        </c:dLbls>
        <c:marker val="1"/>
        <c:smooth val="0"/>
        <c:axId val="253687696"/>
        <c:axId val="253687136"/>
      </c:lineChart>
      <c:catAx>
        <c:axId val="253188800"/>
        <c:scaling>
          <c:orientation val="minMax"/>
        </c:scaling>
        <c:delete val="0"/>
        <c:axPos val="b"/>
        <c:numFmt formatCode="[$-F400]h:mm:ss\ AM/P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52784032"/>
        <c:crosses val="autoZero"/>
        <c:auto val="1"/>
        <c:lblAlgn val="ctr"/>
        <c:lblOffset val="100"/>
        <c:noMultiLvlLbl val="0"/>
      </c:catAx>
      <c:valAx>
        <c:axId val="252784032"/>
        <c:scaling>
          <c:orientation val="minMax"/>
          <c:max val="800"/>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53188800"/>
        <c:crosses val="autoZero"/>
        <c:crossBetween val="between"/>
      </c:valAx>
      <c:valAx>
        <c:axId val="253687136"/>
        <c:scaling>
          <c:orientation val="minMax"/>
          <c:min val="-50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53687696"/>
        <c:crosses val="max"/>
        <c:crossBetween val="between"/>
      </c:valAx>
      <c:catAx>
        <c:axId val="253687696"/>
        <c:scaling>
          <c:orientation val="minMax"/>
        </c:scaling>
        <c:delete val="1"/>
        <c:axPos val="b"/>
        <c:numFmt formatCode="General" sourceLinked="1"/>
        <c:majorTickMark val="out"/>
        <c:minorTickMark val="none"/>
        <c:tickLblPos val="nextTo"/>
        <c:crossAx val="253687136"/>
        <c:crosses val="autoZero"/>
        <c:auto val="1"/>
        <c:lblAlgn val="ctr"/>
        <c:lblOffset val="100"/>
        <c:noMultiLvlLbl val="0"/>
      </c:cat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4F89C1-5295-4156-8244-F76BC5FB99D2}" type="doc">
      <dgm:prSet loTypeId="urn:microsoft.com/office/officeart/2005/8/layout/radial1" loCatId="relationship" qsTypeId="urn:microsoft.com/office/officeart/2005/8/quickstyle/simple1" qsCatId="simple" csTypeId="urn:microsoft.com/office/officeart/2005/8/colors/colorful4" csCatId="colorful" phldr="1"/>
      <dgm:spPr/>
      <dgm:t>
        <a:bodyPr/>
        <a:lstStyle/>
        <a:p>
          <a:endParaRPr lang="zh-CN" altLang="en-US"/>
        </a:p>
      </dgm:t>
    </dgm:pt>
    <dgm:pt modelId="{7EED55ED-9FE1-4B97-8F75-649B7D4599E4}">
      <dgm:prSet phldrT="[文本]" custT="1"/>
      <dgm:spPr/>
      <dgm:t>
        <a:bodyPr/>
        <a:lstStyle/>
        <a:p>
          <a:r>
            <a:rPr lang="zh-CN" altLang="en-US" sz="1100">
              <a:latin typeface="微软雅黑" panose="020B0503020204020204" pitchFamily="34" charset="-122"/>
              <a:ea typeface="微软雅黑" panose="020B0503020204020204" pitchFamily="34" charset="-122"/>
            </a:rPr>
            <a:t>针女</a:t>
          </a:r>
        </a:p>
      </dgm:t>
    </dgm:pt>
    <dgm:pt modelId="{52C5DB4B-524C-4CC6-8EC2-5D32B8DFA6A3}" type="parTrans" cxnId="{F6CE6DF7-02E1-492F-BD3D-898C7406D96E}">
      <dgm:prSet/>
      <dgm:spPr/>
      <dgm:t>
        <a:bodyPr/>
        <a:lstStyle/>
        <a:p>
          <a:endParaRPr lang="zh-CN" altLang="en-US" sz="1100"/>
        </a:p>
      </dgm:t>
    </dgm:pt>
    <dgm:pt modelId="{1A473D97-45BB-40C6-BC59-C10BA4EF9744}" type="sibTrans" cxnId="{F6CE6DF7-02E1-492F-BD3D-898C7406D96E}">
      <dgm:prSet/>
      <dgm:spPr/>
      <dgm:t>
        <a:bodyPr/>
        <a:lstStyle/>
        <a:p>
          <a:endParaRPr lang="zh-CN" altLang="en-US" sz="1100"/>
        </a:p>
      </dgm:t>
    </dgm:pt>
    <dgm:pt modelId="{A22F695F-A8AE-4E46-AB72-BA916640A33C}">
      <dgm:prSet phldrT="[文本]" custT="1"/>
      <dgm:spPr/>
      <dgm:t>
        <a:bodyPr/>
        <a:lstStyle/>
        <a:p>
          <a:r>
            <a:rPr lang="zh-CN" altLang="en-US" sz="1100">
              <a:latin typeface="微软雅黑" panose="020B0503020204020204" pitchFamily="34" charset="-122"/>
              <a:ea typeface="微软雅黑" panose="020B0503020204020204" pitchFamily="34" charset="-122"/>
            </a:rPr>
            <a:t>针女花鸟</a:t>
          </a:r>
        </a:p>
      </dgm:t>
    </dgm:pt>
    <dgm:pt modelId="{7F4A84BD-D125-4470-9D80-2430617D1A17}" type="parTrans" cxnId="{C0D317D7-8887-4FF9-A901-D76197DC514E}">
      <dgm:prSet custT="1"/>
      <dgm:spPr/>
      <dgm:t>
        <a:bodyPr/>
        <a:lstStyle/>
        <a:p>
          <a:endParaRPr lang="zh-CN" altLang="en-US" sz="1100"/>
        </a:p>
      </dgm:t>
    </dgm:pt>
    <dgm:pt modelId="{164BC838-C1D6-4FBD-8BB2-0104BF1A7609}" type="sibTrans" cxnId="{C0D317D7-8887-4FF9-A901-D76197DC514E}">
      <dgm:prSet/>
      <dgm:spPr/>
      <dgm:t>
        <a:bodyPr/>
        <a:lstStyle/>
        <a:p>
          <a:endParaRPr lang="zh-CN" altLang="en-US" sz="1100"/>
        </a:p>
      </dgm:t>
    </dgm:pt>
    <dgm:pt modelId="{44C10636-0AFE-4361-BECF-1A6E6787BAF5}">
      <dgm:prSet phldrT="[文本]" custT="1"/>
      <dgm:spPr/>
      <dgm:t>
        <a:bodyPr/>
        <a:lstStyle/>
        <a:p>
          <a:r>
            <a:rPr lang="zh-CN" altLang="en-US" sz="1100">
              <a:latin typeface="微软雅黑" panose="020B0503020204020204" pitchFamily="34" charset="-122"/>
              <a:ea typeface="微软雅黑" panose="020B0503020204020204" pitchFamily="34" charset="-122"/>
            </a:rPr>
            <a:t>爆伤针女</a:t>
          </a:r>
        </a:p>
      </dgm:t>
    </dgm:pt>
    <dgm:pt modelId="{D928566D-0C43-4E62-BF54-D2CA559AD555}" type="parTrans" cxnId="{DDF25051-0B19-43B2-AD41-E861FA29CA9C}">
      <dgm:prSet custT="1"/>
      <dgm:spPr/>
      <dgm:t>
        <a:bodyPr/>
        <a:lstStyle/>
        <a:p>
          <a:endParaRPr lang="zh-CN" altLang="en-US" sz="1100"/>
        </a:p>
      </dgm:t>
    </dgm:pt>
    <dgm:pt modelId="{131BCF05-221E-45E8-A684-C8C84E385908}" type="sibTrans" cxnId="{DDF25051-0B19-43B2-AD41-E861FA29CA9C}">
      <dgm:prSet/>
      <dgm:spPr/>
      <dgm:t>
        <a:bodyPr/>
        <a:lstStyle/>
        <a:p>
          <a:endParaRPr lang="zh-CN" altLang="en-US" sz="1100"/>
        </a:p>
      </dgm:t>
    </dgm:pt>
    <dgm:pt modelId="{3FD0EBCB-16F4-46AD-A01E-479CF3FDFC75}">
      <dgm:prSet phldrT="[文本]" custT="1"/>
      <dgm:spPr/>
      <dgm:t>
        <a:bodyPr/>
        <a:lstStyle/>
        <a:p>
          <a:r>
            <a:rPr lang="zh-CN" altLang="en-US" sz="1100">
              <a:latin typeface="微软雅黑" panose="020B0503020204020204" pitchFamily="34" charset="-122"/>
              <a:ea typeface="微软雅黑" panose="020B0503020204020204" pitchFamily="34" charset="-122"/>
            </a:rPr>
            <a:t>针女输出</a:t>
          </a:r>
        </a:p>
      </dgm:t>
    </dgm:pt>
    <dgm:pt modelId="{B7C8AC8A-4FE5-4370-9192-242107993E70}" type="parTrans" cxnId="{395CC6E5-5C55-472A-95E0-748CE80C2725}">
      <dgm:prSet custT="1"/>
      <dgm:spPr/>
      <dgm:t>
        <a:bodyPr/>
        <a:lstStyle/>
        <a:p>
          <a:endParaRPr lang="zh-CN" altLang="en-US" sz="1100"/>
        </a:p>
      </dgm:t>
    </dgm:pt>
    <dgm:pt modelId="{3A82E597-1846-49E4-9E58-549CE37FAF6F}" type="sibTrans" cxnId="{395CC6E5-5C55-472A-95E0-748CE80C2725}">
      <dgm:prSet/>
      <dgm:spPr/>
      <dgm:t>
        <a:bodyPr/>
        <a:lstStyle/>
        <a:p>
          <a:endParaRPr lang="zh-CN" altLang="en-US" sz="1100"/>
        </a:p>
      </dgm:t>
    </dgm:pt>
    <dgm:pt modelId="{6E0BDC64-3A25-42E8-8168-C875FDEEE1BB}">
      <dgm:prSet phldrT="[文本]" custT="1"/>
      <dgm:spPr/>
      <dgm:t>
        <a:bodyPr/>
        <a:lstStyle/>
        <a:p>
          <a:r>
            <a:rPr lang="zh-CN" altLang="en-US" sz="1100">
              <a:latin typeface="微软雅黑" panose="020B0503020204020204" pitchFamily="34" charset="-122"/>
              <a:ea typeface="微软雅黑" panose="020B0503020204020204" pitchFamily="34" charset="-122"/>
            </a:rPr>
            <a:t>针女樱花</a:t>
          </a:r>
        </a:p>
      </dgm:t>
    </dgm:pt>
    <dgm:pt modelId="{D0947C4E-1ABA-4890-8E04-6CD955A5AC61}" type="parTrans" cxnId="{24C92FE5-63BA-45E7-A9E4-510ADDA88D07}">
      <dgm:prSet custT="1"/>
      <dgm:spPr/>
      <dgm:t>
        <a:bodyPr/>
        <a:lstStyle/>
        <a:p>
          <a:endParaRPr lang="zh-CN" altLang="en-US" sz="1100"/>
        </a:p>
      </dgm:t>
    </dgm:pt>
    <dgm:pt modelId="{199754FD-3BF3-4FE9-8673-D515FADCCA13}" type="sibTrans" cxnId="{24C92FE5-63BA-45E7-A9E4-510ADDA88D07}">
      <dgm:prSet/>
      <dgm:spPr/>
      <dgm:t>
        <a:bodyPr/>
        <a:lstStyle/>
        <a:p>
          <a:endParaRPr lang="zh-CN" altLang="en-US" sz="1100"/>
        </a:p>
      </dgm:t>
    </dgm:pt>
    <dgm:pt modelId="{9806E64D-69C0-4A0E-9EFA-9219AECC4FFB}" type="pres">
      <dgm:prSet presAssocID="{974F89C1-5295-4156-8244-F76BC5FB99D2}" presName="cycle" presStyleCnt="0">
        <dgm:presLayoutVars>
          <dgm:chMax val="1"/>
          <dgm:dir/>
          <dgm:animLvl val="ctr"/>
          <dgm:resizeHandles val="exact"/>
        </dgm:presLayoutVars>
      </dgm:prSet>
      <dgm:spPr/>
      <dgm:t>
        <a:bodyPr/>
        <a:lstStyle/>
        <a:p>
          <a:endParaRPr lang="zh-CN" altLang="en-US"/>
        </a:p>
      </dgm:t>
    </dgm:pt>
    <dgm:pt modelId="{E9EBC42C-B0AE-44F1-8B52-474AA812A124}" type="pres">
      <dgm:prSet presAssocID="{7EED55ED-9FE1-4B97-8F75-649B7D4599E4}" presName="centerShape" presStyleLbl="node0" presStyleIdx="0" presStyleCnt="1"/>
      <dgm:spPr/>
      <dgm:t>
        <a:bodyPr/>
        <a:lstStyle/>
        <a:p>
          <a:endParaRPr lang="zh-CN" altLang="en-US"/>
        </a:p>
      </dgm:t>
    </dgm:pt>
    <dgm:pt modelId="{75691DDA-6416-4BAC-9CA2-943C75E87D0B}" type="pres">
      <dgm:prSet presAssocID="{7F4A84BD-D125-4470-9D80-2430617D1A17}" presName="Name9" presStyleLbl="parChTrans1D2" presStyleIdx="0" presStyleCnt="4"/>
      <dgm:spPr/>
      <dgm:t>
        <a:bodyPr/>
        <a:lstStyle/>
        <a:p>
          <a:endParaRPr lang="zh-CN" altLang="en-US"/>
        </a:p>
      </dgm:t>
    </dgm:pt>
    <dgm:pt modelId="{C6F4A8B9-2530-4596-A83A-927E3CFE6D97}" type="pres">
      <dgm:prSet presAssocID="{7F4A84BD-D125-4470-9D80-2430617D1A17}" presName="connTx" presStyleLbl="parChTrans1D2" presStyleIdx="0" presStyleCnt="4"/>
      <dgm:spPr/>
      <dgm:t>
        <a:bodyPr/>
        <a:lstStyle/>
        <a:p>
          <a:endParaRPr lang="zh-CN" altLang="en-US"/>
        </a:p>
      </dgm:t>
    </dgm:pt>
    <dgm:pt modelId="{B45C5B21-E274-4177-99F0-BE078A7389C3}" type="pres">
      <dgm:prSet presAssocID="{A22F695F-A8AE-4E46-AB72-BA916640A33C}" presName="node" presStyleLbl="node1" presStyleIdx="0" presStyleCnt="4">
        <dgm:presLayoutVars>
          <dgm:bulletEnabled val="1"/>
        </dgm:presLayoutVars>
      </dgm:prSet>
      <dgm:spPr/>
      <dgm:t>
        <a:bodyPr/>
        <a:lstStyle/>
        <a:p>
          <a:endParaRPr lang="zh-CN" altLang="en-US"/>
        </a:p>
      </dgm:t>
    </dgm:pt>
    <dgm:pt modelId="{93EBD109-7380-4033-AD4D-F86EBCA38572}" type="pres">
      <dgm:prSet presAssocID="{D928566D-0C43-4E62-BF54-D2CA559AD555}" presName="Name9" presStyleLbl="parChTrans1D2" presStyleIdx="1" presStyleCnt="4"/>
      <dgm:spPr/>
      <dgm:t>
        <a:bodyPr/>
        <a:lstStyle/>
        <a:p>
          <a:endParaRPr lang="zh-CN" altLang="en-US"/>
        </a:p>
      </dgm:t>
    </dgm:pt>
    <dgm:pt modelId="{119D5854-C97A-4E2E-AB20-480C7E443A0F}" type="pres">
      <dgm:prSet presAssocID="{D928566D-0C43-4E62-BF54-D2CA559AD555}" presName="connTx" presStyleLbl="parChTrans1D2" presStyleIdx="1" presStyleCnt="4"/>
      <dgm:spPr/>
      <dgm:t>
        <a:bodyPr/>
        <a:lstStyle/>
        <a:p>
          <a:endParaRPr lang="zh-CN" altLang="en-US"/>
        </a:p>
      </dgm:t>
    </dgm:pt>
    <dgm:pt modelId="{3A99D79B-4855-4C8C-BDCB-254788B0CD3E}" type="pres">
      <dgm:prSet presAssocID="{44C10636-0AFE-4361-BECF-1A6E6787BAF5}" presName="node" presStyleLbl="node1" presStyleIdx="1" presStyleCnt="4">
        <dgm:presLayoutVars>
          <dgm:bulletEnabled val="1"/>
        </dgm:presLayoutVars>
      </dgm:prSet>
      <dgm:spPr/>
      <dgm:t>
        <a:bodyPr/>
        <a:lstStyle/>
        <a:p>
          <a:endParaRPr lang="zh-CN" altLang="en-US"/>
        </a:p>
      </dgm:t>
    </dgm:pt>
    <dgm:pt modelId="{FC85D491-7C6D-44DE-8F8C-99AC2CB2EAA6}" type="pres">
      <dgm:prSet presAssocID="{B7C8AC8A-4FE5-4370-9192-242107993E70}" presName="Name9" presStyleLbl="parChTrans1D2" presStyleIdx="2" presStyleCnt="4"/>
      <dgm:spPr/>
      <dgm:t>
        <a:bodyPr/>
        <a:lstStyle/>
        <a:p>
          <a:endParaRPr lang="zh-CN" altLang="en-US"/>
        </a:p>
      </dgm:t>
    </dgm:pt>
    <dgm:pt modelId="{4872B182-7B5C-4B65-9367-092B33A4C228}" type="pres">
      <dgm:prSet presAssocID="{B7C8AC8A-4FE5-4370-9192-242107993E70}" presName="connTx" presStyleLbl="parChTrans1D2" presStyleIdx="2" presStyleCnt="4"/>
      <dgm:spPr/>
      <dgm:t>
        <a:bodyPr/>
        <a:lstStyle/>
        <a:p>
          <a:endParaRPr lang="zh-CN" altLang="en-US"/>
        </a:p>
      </dgm:t>
    </dgm:pt>
    <dgm:pt modelId="{C0CF3B54-5180-4264-AED2-AE59AE23AA7C}" type="pres">
      <dgm:prSet presAssocID="{3FD0EBCB-16F4-46AD-A01E-479CF3FDFC75}" presName="node" presStyleLbl="node1" presStyleIdx="2" presStyleCnt="4">
        <dgm:presLayoutVars>
          <dgm:bulletEnabled val="1"/>
        </dgm:presLayoutVars>
      </dgm:prSet>
      <dgm:spPr/>
      <dgm:t>
        <a:bodyPr/>
        <a:lstStyle/>
        <a:p>
          <a:endParaRPr lang="zh-CN" altLang="en-US"/>
        </a:p>
      </dgm:t>
    </dgm:pt>
    <dgm:pt modelId="{6565409E-6254-42FD-9A39-B4FD21B274E7}" type="pres">
      <dgm:prSet presAssocID="{D0947C4E-1ABA-4890-8E04-6CD955A5AC61}" presName="Name9" presStyleLbl="parChTrans1D2" presStyleIdx="3" presStyleCnt="4"/>
      <dgm:spPr/>
      <dgm:t>
        <a:bodyPr/>
        <a:lstStyle/>
        <a:p>
          <a:endParaRPr lang="zh-CN" altLang="en-US"/>
        </a:p>
      </dgm:t>
    </dgm:pt>
    <dgm:pt modelId="{76E0817E-C246-40A0-94DE-7A195EB74ADB}" type="pres">
      <dgm:prSet presAssocID="{D0947C4E-1ABA-4890-8E04-6CD955A5AC61}" presName="connTx" presStyleLbl="parChTrans1D2" presStyleIdx="3" presStyleCnt="4"/>
      <dgm:spPr/>
      <dgm:t>
        <a:bodyPr/>
        <a:lstStyle/>
        <a:p>
          <a:endParaRPr lang="zh-CN" altLang="en-US"/>
        </a:p>
      </dgm:t>
    </dgm:pt>
    <dgm:pt modelId="{9604ED04-D481-4177-9C9B-FE9C340557EA}" type="pres">
      <dgm:prSet presAssocID="{6E0BDC64-3A25-42E8-8168-C875FDEEE1BB}" presName="node" presStyleLbl="node1" presStyleIdx="3" presStyleCnt="4">
        <dgm:presLayoutVars>
          <dgm:bulletEnabled val="1"/>
        </dgm:presLayoutVars>
      </dgm:prSet>
      <dgm:spPr/>
      <dgm:t>
        <a:bodyPr/>
        <a:lstStyle/>
        <a:p>
          <a:endParaRPr lang="zh-CN" altLang="en-US"/>
        </a:p>
      </dgm:t>
    </dgm:pt>
  </dgm:ptLst>
  <dgm:cxnLst>
    <dgm:cxn modelId="{2DDA4767-418E-4773-8EC8-3412BB4CEFD3}" type="presOf" srcId="{3FD0EBCB-16F4-46AD-A01E-479CF3FDFC75}" destId="{C0CF3B54-5180-4264-AED2-AE59AE23AA7C}" srcOrd="0" destOrd="0" presId="urn:microsoft.com/office/officeart/2005/8/layout/radial1"/>
    <dgm:cxn modelId="{395CC6E5-5C55-472A-95E0-748CE80C2725}" srcId="{7EED55ED-9FE1-4B97-8F75-649B7D4599E4}" destId="{3FD0EBCB-16F4-46AD-A01E-479CF3FDFC75}" srcOrd="2" destOrd="0" parTransId="{B7C8AC8A-4FE5-4370-9192-242107993E70}" sibTransId="{3A82E597-1846-49E4-9E58-549CE37FAF6F}"/>
    <dgm:cxn modelId="{F6CE6DF7-02E1-492F-BD3D-898C7406D96E}" srcId="{974F89C1-5295-4156-8244-F76BC5FB99D2}" destId="{7EED55ED-9FE1-4B97-8F75-649B7D4599E4}" srcOrd="0" destOrd="0" parTransId="{52C5DB4B-524C-4CC6-8EC2-5D32B8DFA6A3}" sibTransId="{1A473D97-45BB-40C6-BC59-C10BA4EF9744}"/>
    <dgm:cxn modelId="{24C92FE5-63BA-45E7-A9E4-510ADDA88D07}" srcId="{7EED55ED-9FE1-4B97-8F75-649B7D4599E4}" destId="{6E0BDC64-3A25-42E8-8168-C875FDEEE1BB}" srcOrd="3" destOrd="0" parTransId="{D0947C4E-1ABA-4890-8E04-6CD955A5AC61}" sibTransId="{199754FD-3BF3-4FE9-8673-D515FADCCA13}"/>
    <dgm:cxn modelId="{DA713016-985E-46DB-A2FE-F2D2053C0D07}" type="presOf" srcId="{7EED55ED-9FE1-4B97-8F75-649B7D4599E4}" destId="{E9EBC42C-B0AE-44F1-8B52-474AA812A124}" srcOrd="0" destOrd="0" presId="urn:microsoft.com/office/officeart/2005/8/layout/radial1"/>
    <dgm:cxn modelId="{B12BD88E-0437-466E-A2B0-5932501599E9}" type="presOf" srcId="{D0947C4E-1ABA-4890-8E04-6CD955A5AC61}" destId="{6565409E-6254-42FD-9A39-B4FD21B274E7}" srcOrd="0" destOrd="0" presId="urn:microsoft.com/office/officeart/2005/8/layout/radial1"/>
    <dgm:cxn modelId="{6D7EF50C-D148-4DEB-8365-11576C2CCB1B}" type="presOf" srcId="{D928566D-0C43-4E62-BF54-D2CA559AD555}" destId="{119D5854-C97A-4E2E-AB20-480C7E443A0F}" srcOrd="1" destOrd="0" presId="urn:microsoft.com/office/officeart/2005/8/layout/radial1"/>
    <dgm:cxn modelId="{A1050B90-BC34-4108-8252-82C6EDBEDBAB}" type="presOf" srcId="{974F89C1-5295-4156-8244-F76BC5FB99D2}" destId="{9806E64D-69C0-4A0E-9EFA-9219AECC4FFB}" srcOrd="0" destOrd="0" presId="urn:microsoft.com/office/officeart/2005/8/layout/radial1"/>
    <dgm:cxn modelId="{EE9A8820-A668-4775-8AF3-B2D08D36E4A2}" type="presOf" srcId="{7F4A84BD-D125-4470-9D80-2430617D1A17}" destId="{75691DDA-6416-4BAC-9CA2-943C75E87D0B}" srcOrd="0" destOrd="0" presId="urn:microsoft.com/office/officeart/2005/8/layout/radial1"/>
    <dgm:cxn modelId="{C10FD324-AB9D-46CC-A720-6C1CBC31986A}" type="presOf" srcId="{7F4A84BD-D125-4470-9D80-2430617D1A17}" destId="{C6F4A8B9-2530-4596-A83A-927E3CFE6D97}" srcOrd="1" destOrd="0" presId="urn:microsoft.com/office/officeart/2005/8/layout/radial1"/>
    <dgm:cxn modelId="{DDF25051-0B19-43B2-AD41-E861FA29CA9C}" srcId="{7EED55ED-9FE1-4B97-8F75-649B7D4599E4}" destId="{44C10636-0AFE-4361-BECF-1A6E6787BAF5}" srcOrd="1" destOrd="0" parTransId="{D928566D-0C43-4E62-BF54-D2CA559AD555}" sibTransId="{131BCF05-221E-45E8-A684-C8C84E385908}"/>
    <dgm:cxn modelId="{58D4A552-EDB9-4FF5-A474-4BCAB6E26124}" type="presOf" srcId="{6E0BDC64-3A25-42E8-8168-C875FDEEE1BB}" destId="{9604ED04-D481-4177-9C9B-FE9C340557EA}" srcOrd="0" destOrd="0" presId="urn:microsoft.com/office/officeart/2005/8/layout/radial1"/>
    <dgm:cxn modelId="{3E147C2D-4413-410B-AD46-FDBC66EAD648}" type="presOf" srcId="{A22F695F-A8AE-4E46-AB72-BA916640A33C}" destId="{B45C5B21-E274-4177-99F0-BE078A7389C3}" srcOrd="0" destOrd="0" presId="urn:microsoft.com/office/officeart/2005/8/layout/radial1"/>
    <dgm:cxn modelId="{2DFD9341-A122-462F-92A8-0CDDB69C166F}" type="presOf" srcId="{D928566D-0C43-4E62-BF54-D2CA559AD555}" destId="{93EBD109-7380-4033-AD4D-F86EBCA38572}" srcOrd="0" destOrd="0" presId="urn:microsoft.com/office/officeart/2005/8/layout/radial1"/>
    <dgm:cxn modelId="{C0D317D7-8887-4FF9-A901-D76197DC514E}" srcId="{7EED55ED-9FE1-4B97-8F75-649B7D4599E4}" destId="{A22F695F-A8AE-4E46-AB72-BA916640A33C}" srcOrd="0" destOrd="0" parTransId="{7F4A84BD-D125-4470-9D80-2430617D1A17}" sibTransId="{164BC838-C1D6-4FBD-8BB2-0104BF1A7609}"/>
    <dgm:cxn modelId="{F66F0FAC-DD6D-454F-AD33-8DDBE655C119}" type="presOf" srcId="{B7C8AC8A-4FE5-4370-9192-242107993E70}" destId="{FC85D491-7C6D-44DE-8F8C-99AC2CB2EAA6}" srcOrd="0" destOrd="0" presId="urn:microsoft.com/office/officeart/2005/8/layout/radial1"/>
    <dgm:cxn modelId="{2BFFCECB-22B3-4A09-B7F1-0CB18BD398BC}" type="presOf" srcId="{D0947C4E-1ABA-4890-8E04-6CD955A5AC61}" destId="{76E0817E-C246-40A0-94DE-7A195EB74ADB}" srcOrd="1" destOrd="0" presId="urn:microsoft.com/office/officeart/2005/8/layout/radial1"/>
    <dgm:cxn modelId="{416B609A-937A-4B28-B8D1-44266C465CA5}" type="presOf" srcId="{44C10636-0AFE-4361-BECF-1A6E6787BAF5}" destId="{3A99D79B-4855-4C8C-BDCB-254788B0CD3E}" srcOrd="0" destOrd="0" presId="urn:microsoft.com/office/officeart/2005/8/layout/radial1"/>
    <dgm:cxn modelId="{1E67C608-16EC-4A97-9D3C-4A3EB65A7469}" type="presOf" srcId="{B7C8AC8A-4FE5-4370-9192-242107993E70}" destId="{4872B182-7B5C-4B65-9367-092B33A4C228}" srcOrd="1" destOrd="0" presId="urn:microsoft.com/office/officeart/2005/8/layout/radial1"/>
    <dgm:cxn modelId="{3E15F67D-6170-45EF-920B-D6833C9CF2E7}" type="presParOf" srcId="{9806E64D-69C0-4A0E-9EFA-9219AECC4FFB}" destId="{E9EBC42C-B0AE-44F1-8B52-474AA812A124}" srcOrd="0" destOrd="0" presId="urn:microsoft.com/office/officeart/2005/8/layout/radial1"/>
    <dgm:cxn modelId="{56D00265-EAA7-4BBB-8223-FFE2B090AF7A}" type="presParOf" srcId="{9806E64D-69C0-4A0E-9EFA-9219AECC4FFB}" destId="{75691DDA-6416-4BAC-9CA2-943C75E87D0B}" srcOrd="1" destOrd="0" presId="urn:microsoft.com/office/officeart/2005/8/layout/radial1"/>
    <dgm:cxn modelId="{19045537-223F-424D-ABC6-1026C1049335}" type="presParOf" srcId="{75691DDA-6416-4BAC-9CA2-943C75E87D0B}" destId="{C6F4A8B9-2530-4596-A83A-927E3CFE6D97}" srcOrd="0" destOrd="0" presId="urn:microsoft.com/office/officeart/2005/8/layout/radial1"/>
    <dgm:cxn modelId="{00321936-43A8-409A-94B2-70FE0C901B18}" type="presParOf" srcId="{9806E64D-69C0-4A0E-9EFA-9219AECC4FFB}" destId="{B45C5B21-E274-4177-99F0-BE078A7389C3}" srcOrd="2" destOrd="0" presId="urn:microsoft.com/office/officeart/2005/8/layout/radial1"/>
    <dgm:cxn modelId="{654365B9-E5B5-4E62-8B69-54F9A8D7C07B}" type="presParOf" srcId="{9806E64D-69C0-4A0E-9EFA-9219AECC4FFB}" destId="{93EBD109-7380-4033-AD4D-F86EBCA38572}" srcOrd="3" destOrd="0" presId="urn:microsoft.com/office/officeart/2005/8/layout/radial1"/>
    <dgm:cxn modelId="{B996CC46-F46F-4DE6-BAB8-92FEB76F64CF}" type="presParOf" srcId="{93EBD109-7380-4033-AD4D-F86EBCA38572}" destId="{119D5854-C97A-4E2E-AB20-480C7E443A0F}" srcOrd="0" destOrd="0" presId="urn:microsoft.com/office/officeart/2005/8/layout/radial1"/>
    <dgm:cxn modelId="{CA4E10A7-89D2-4A55-A2DA-2E94EC72BC12}" type="presParOf" srcId="{9806E64D-69C0-4A0E-9EFA-9219AECC4FFB}" destId="{3A99D79B-4855-4C8C-BDCB-254788B0CD3E}" srcOrd="4" destOrd="0" presId="urn:microsoft.com/office/officeart/2005/8/layout/radial1"/>
    <dgm:cxn modelId="{FF5CA7D8-F5C9-43EF-A18E-C453FEC6462A}" type="presParOf" srcId="{9806E64D-69C0-4A0E-9EFA-9219AECC4FFB}" destId="{FC85D491-7C6D-44DE-8F8C-99AC2CB2EAA6}" srcOrd="5" destOrd="0" presId="urn:microsoft.com/office/officeart/2005/8/layout/radial1"/>
    <dgm:cxn modelId="{E7130F51-09A3-4868-9E41-393C644F8951}" type="presParOf" srcId="{FC85D491-7C6D-44DE-8F8C-99AC2CB2EAA6}" destId="{4872B182-7B5C-4B65-9367-092B33A4C228}" srcOrd="0" destOrd="0" presId="urn:microsoft.com/office/officeart/2005/8/layout/radial1"/>
    <dgm:cxn modelId="{13DFE5CC-F52E-4960-8896-75800568A2FB}" type="presParOf" srcId="{9806E64D-69C0-4A0E-9EFA-9219AECC4FFB}" destId="{C0CF3B54-5180-4264-AED2-AE59AE23AA7C}" srcOrd="6" destOrd="0" presId="urn:microsoft.com/office/officeart/2005/8/layout/radial1"/>
    <dgm:cxn modelId="{1FF8A382-E53C-4679-9AE9-82EC39831151}" type="presParOf" srcId="{9806E64D-69C0-4A0E-9EFA-9219AECC4FFB}" destId="{6565409E-6254-42FD-9A39-B4FD21B274E7}" srcOrd="7" destOrd="0" presId="urn:microsoft.com/office/officeart/2005/8/layout/radial1"/>
    <dgm:cxn modelId="{89115F52-5D50-48AA-AB0B-0C0703BCF84D}" type="presParOf" srcId="{6565409E-6254-42FD-9A39-B4FD21B274E7}" destId="{76E0817E-C246-40A0-94DE-7A195EB74ADB}" srcOrd="0" destOrd="0" presId="urn:microsoft.com/office/officeart/2005/8/layout/radial1"/>
    <dgm:cxn modelId="{BFDC520E-6A62-4C82-BF64-C0619A134D3B}" type="presParOf" srcId="{9806E64D-69C0-4A0E-9EFA-9219AECC4FFB}" destId="{9604ED04-D481-4177-9C9B-FE9C340557EA}" srcOrd="8" destOrd="0" presId="urn:microsoft.com/office/officeart/2005/8/layout/radia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B9B802-F3C6-40C8-9C8D-1AFB30910BDB}" type="doc">
      <dgm:prSet loTypeId="urn:microsoft.com/office/officeart/2005/8/layout/radial1" loCatId="relationship" qsTypeId="urn:microsoft.com/office/officeart/2005/8/quickstyle/simple1" qsCatId="simple" csTypeId="urn:microsoft.com/office/officeart/2005/8/colors/accent1_5" csCatId="accent1" phldr="1"/>
      <dgm:spPr/>
      <dgm:t>
        <a:bodyPr/>
        <a:lstStyle/>
        <a:p>
          <a:endParaRPr lang="zh-CN" altLang="en-US"/>
        </a:p>
      </dgm:t>
    </dgm:pt>
    <dgm:pt modelId="{53666FE9-D459-441A-94BB-45A52A0CB759}">
      <dgm:prSet phldrT="[文本]"/>
      <dgm:spPr/>
      <dgm:t>
        <a:bodyPr/>
        <a:lstStyle/>
        <a:p>
          <a:r>
            <a:rPr lang="zh-CN" altLang="en-US"/>
            <a:t>酒吞</a:t>
          </a:r>
        </a:p>
      </dgm:t>
    </dgm:pt>
    <dgm:pt modelId="{078B42B3-A0B2-4505-9F20-CC6A910CB553}" type="parTrans" cxnId="{E90FC148-9734-481E-9B49-63DE02468D54}">
      <dgm:prSet/>
      <dgm:spPr/>
      <dgm:t>
        <a:bodyPr/>
        <a:lstStyle/>
        <a:p>
          <a:endParaRPr lang="zh-CN" altLang="en-US"/>
        </a:p>
      </dgm:t>
    </dgm:pt>
    <dgm:pt modelId="{093BAA55-4ED0-4A1E-9AF8-23DF2C5C4AE4}" type="sibTrans" cxnId="{E90FC148-9734-481E-9B49-63DE02468D54}">
      <dgm:prSet/>
      <dgm:spPr/>
      <dgm:t>
        <a:bodyPr/>
        <a:lstStyle/>
        <a:p>
          <a:endParaRPr lang="zh-CN" altLang="en-US"/>
        </a:p>
      </dgm:t>
    </dgm:pt>
    <dgm:pt modelId="{6716B56F-9BCE-4022-966E-BF92F449DD1B}">
      <dgm:prSet phldrT="[文本]"/>
      <dgm:spPr/>
      <dgm:t>
        <a:bodyPr/>
        <a:lstStyle/>
        <a:p>
          <a:r>
            <a:rPr lang="zh-CN" altLang="en-US"/>
            <a:t>想要</a:t>
          </a:r>
          <a:endParaRPr lang="en-US" altLang="zh-CN"/>
        </a:p>
        <a:p>
          <a:r>
            <a:rPr lang="zh-CN" altLang="en-US"/>
            <a:t>酒吞</a:t>
          </a:r>
        </a:p>
      </dgm:t>
    </dgm:pt>
    <dgm:pt modelId="{7B4DFD86-15FA-4C6C-A9AF-A48993635B5C}" type="parTrans" cxnId="{4EA96085-F0C0-4976-96EB-A458C22A0D31}">
      <dgm:prSet/>
      <dgm:spPr/>
      <dgm:t>
        <a:bodyPr/>
        <a:lstStyle/>
        <a:p>
          <a:endParaRPr lang="zh-CN" altLang="en-US"/>
        </a:p>
      </dgm:t>
    </dgm:pt>
    <dgm:pt modelId="{A97DCC41-08C6-4D6C-905C-0DB279F9F6F0}" type="sibTrans" cxnId="{4EA96085-F0C0-4976-96EB-A458C22A0D31}">
      <dgm:prSet/>
      <dgm:spPr/>
      <dgm:t>
        <a:bodyPr/>
        <a:lstStyle/>
        <a:p>
          <a:endParaRPr lang="zh-CN" altLang="en-US"/>
        </a:p>
      </dgm:t>
    </dgm:pt>
    <dgm:pt modelId="{9B1944F5-BFAB-4768-8D66-9D0B402E40D1}">
      <dgm:prSet phldrT="[文本]"/>
      <dgm:spPr/>
      <dgm:t>
        <a:bodyPr/>
        <a:lstStyle/>
        <a:p>
          <a:r>
            <a:rPr lang="zh-CN" altLang="en-US" dirty="0"/>
            <a:t>吸血姬酒吞</a:t>
          </a:r>
        </a:p>
      </dgm:t>
    </dgm:pt>
    <dgm:pt modelId="{B81E7413-532C-4CB3-8283-C156F6BF66A2}" type="parTrans" cxnId="{282CBAB5-D3FF-40F0-9357-3E3CD4F4543F}">
      <dgm:prSet/>
      <dgm:spPr/>
      <dgm:t>
        <a:bodyPr/>
        <a:lstStyle/>
        <a:p>
          <a:endParaRPr lang="zh-CN" altLang="en-US"/>
        </a:p>
      </dgm:t>
    </dgm:pt>
    <dgm:pt modelId="{42C1CEDB-19B2-4B2C-88D2-0E281BB7FEC4}" type="sibTrans" cxnId="{282CBAB5-D3FF-40F0-9357-3E3CD4F4543F}">
      <dgm:prSet/>
      <dgm:spPr/>
      <dgm:t>
        <a:bodyPr/>
        <a:lstStyle/>
        <a:p>
          <a:endParaRPr lang="zh-CN" altLang="en-US"/>
        </a:p>
      </dgm:t>
    </dgm:pt>
    <dgm:pt modelId="{C5C70BB7-D7AE-4CE5-BE7E-1FA5FF8EB7AE}">
      <dgm:prSet phldrT="[文本]"/>
      <dgm:spPr/>
      <dgm:t>
        <a:bodyPr/>
        <a:lstStyle/>
        <a:p>
          <a:r>
            <a:rPr lang="zh-CN" altLang="en-US"/>
            <a:t>酒吞</a:t>
          </a:r>
          <a:endParaRPr lang="en-US" altLang="zh-CN"/>
        </a:p>
        <a:p>
          <a:r>
            <a:rPr lang="zh-CN" altLang="en-US"/>
            <a:t>茨木</a:t>
          </a:r>
        </a:p>
      </dgm:t>
    </dgm:pt>
    <dgm:pt modelId="{4C2F36AF-946C-440D-95A7-4998D2146809}" type="parTrans" cxnId="{385A1A47-1802-46A7-A502-0254D754E803}">
      <dgm:prSet/>
      <dgm:spPr/>
      <dgm:t>
        <a:bodyPr/>
        <a:lstStyle/>
        <a:p>
          <a:endParaRPr lang="zh-CN" altLang="en-US"/>
        </a:p>
      </dgm:t>
    </dgm:pt>
    <dgm:pt modelId="{43D92267-543A-4D36-8A18-99DD6880D535}" type="sibTrans" cxnId="{385A1A47-1802-46A7-A502-0254D754E803}">
      <dgm:prSet/>
      <dgm:spPr/>
      <dgm:t>
        <a:bodyPr/>
        <a:lstStyle/>
        <a:p>
          <a:endParaRPr lang="zh-CN" altLang="en-US"/>
        </a:p>
      </dgm:t>
    </dgm:pt>
    <dgm:pt modelId="{0A742BCD-36AB-47E7-971D-F4964AA0A408}">
      <dgm:prSet phldrT="[文本]"/>
      <dgm:spPr/>
      <dgm:t>
        <a:bodyPr/>
        <a:lstStyle/>
        <a:p>
          <a:r>
            <a:rPr lang="zh-CN" altLang="en-US"/>
            <a:t>桃花</a:t>
          </a:r>
          <a:endParaRPr lang="en-US" altLang="zh-CN"/>
        </a:p>
        <a:p>
          <a:r>
            <a:rPr lang="zh-CN" altLang="en-US"/>
            <a:t>酒吞</a:t>
          </a:r>
        </a:p>
      </dgm:t>
    </dgm:pt>
    <dgm:pt modelId="{1D99B338-2279-4630-85DB-9497B7692E4F}" type="parTrans" cxnId="{BE8439CA-D94B-4804-A403-C371D9E454B6}">
      <dgm:prSet/>
      <dgm:spPr/>
      <dgm:t>
        <a:bodyPr/>
        <a:lstStyle/>
        <a:p>
          <a:endParaRPr lang="zh-CN" altLang="en-US"/>
        </a:p>
      </dgm:t>
    </dgm:pt>
    <dgm:pt modelId="{9C456907-B1FA-48B0-8EC6-101EB5C30502}" type="sibTrans" cxnId="{BE8439CA-D94B-4804-A403-C371D9E454B6}">
      <dgm:prSet/>
      <dgm:spPr/>
      <dgm:t>
        <a:bodyPr/>
        <a:lstStyle/>
        <a:p>
          <a:endParaRPr lang="zh-CN" altLang="en-US"/>
        </a:p>
      </dgm:t>
    </dgm:pt>
    <dgm:pt modelId="{7A3FB7D5-526F-49C5-BEC8-3B686744FAB0}" type="pres">
      <dgm:prSet presAssocID="{4EB9B802-F3C6-40C8-9C8D-1AFB30910BDB}" presName="cycle" presStyleCnt="0">
        <dgm:presLayoutVars>
          <dgm:chMax val="1"/>
          <dgm:dir/>
          <dgm:animLvl val="ctr"/>
          <dgm:resizeHandles val="exact"/>
        </dgm:presLayoutVars>
      </dgm:prSet>
      <dgm:spPr/>
      <dgm:t>
        <a:bodyPr/>
        <a:lstStyle/>
        <a:p>
          <a:endParaRPr lang="zh-CN" altLang="en-US"/>
        </a:p>
      </dgm:t>
    </dgm:pt>
    <dgm:pt modelId="{4A3F7B09-F6BA-46E9-BA58-5BE746A1E58F}" type="pres">
      <dgm:prSet presAssocID="{53666FE9-D459-441A-94BB-45A52A0CB759}" presName="centerShape" presStyleLbl="node0" presStyleIdx="0" presStyleCnt="1"/>
      <dgm:spPr/>
      <dgm:t>
        <a:bodyPr/>
        <a:lstStyle/>
        <a:p>
          <a:endParaRPr lang="zh-CN" altLang="en-US"/>
        </a:p>
      </dgm:t>
    </dgm:pt>
    <dgm:pt modelId="{198AD83A-D75F-4749-AEBC-6C72F505A5AC}" type="pres">
      <dgm:prSet presAssocID="{7B4DFD86-15FA-4C6C-A9AF-A48993635B5C}" presName="Name9" presStyleLbl="parChTrans1D2" presStyleIdx="0" presStyleCnt="4"/>
      <dgm:spPr/>
      <dgm:t>
        <a:bodyPr/>
        <a:lstStyle/>
        <a:p>
          <a:endParaRPr lang="zh-CN" altLang="en-US"/>
        </a:p>
      </dgm:t>
    </dgm:pt>
    <dgm:pt modelId="{9388E251-CBF8-4FB3-9A30-2D6EB4C4D91F}" type="pres">
      <dgm:prSet presAssocID="{7B4DFD86-15FA-4C6C-A9AF-A48993635B5C}" presName="connTx" presStyleLbl="parChTrans1D2" presStyleIdx="0" presStyleCnt="4"/>
      <dgm:spPr/>
      <dgm:t>
        <a:bodyPr/>
        <a:lstStyle/>
        <a:p>
          <a:endParaRPr lang="zh-CN" altLang="en-US"/>
        </a:p>
      </dgm:t>
    </dgm:pt>
    <dgm:pt modelId="{017ED72C-8524-4458-B8F2-227BD882FA0F}" type="pres">
      <dgm:prSet presAssocID="{6716B56F-9BCE-4022-966E-BF92F449DD1B}" presName="node" presStyleLbl="node1" presStyleIdx="0" presStyleCnt="4">
        <dgm:presLayoutVars>
          <dgm:bulletEnabled val="1"/>
        </dgm:presLayoutVars>
      </dgm:prSet>
      <dgm:spPr/>
      <dgm:t>
        <a:bodyPr/>
        <a:lstStyle/>
        <a:p>
          <a:endParaRPr lang="zh-CN" altLang="en-US"/>
        </a:p>
      </dgm:t>
    </dgm:pt>
    <dgm:pt modelId="{21E21E9A-C438-42B2-9426-9A5D1CD8C307}" type="pres">
      <dgm:prSet presAssocID="{B81E7413-532C-4CB3-8283-C156F6BF66A2}" presName="Name9" presStyleLbl="parChTrans1D2" presStyleIdx="1" presStyleCnt="4"/>
      <dgm:spPr/>
      <dgm:t>
        <a:bodyPr/>
        <a:lstStyle/>
        <a:p>
          <a:endParaRPr lang="zh-CN" altLang="en-US"/>
        </a:p>
      </dgm:t>
    </dgm:pt>
    <dgm:pt modelId="{6C14C953-DC0C-4633-9941-1DA45F9123BB}" type="pres">
      <dgm:prSet presAssocID="{B81E7413-532C-4CB3-8283-C156F6BF66A2}" presName="connTx" presStyleLbl="parChTrans1D2" presStyleIdx="1" presStyleCnt="4"/>
      <dgm:spPr/>
      <dgm:t>
        <a:bodyPr/>
        <a:lstStyle/>
        <a:p>
          <a:endParaRPr lang="zh-CN" altLang="en-US"/>
        </a:p>
      </dgm:t>
    </dgm:pt>
    <dgm:pt modelId="{9A5BE4E5-95D3-42AB-AE65-920B95913CA7}" type="pres">
      <dgm:prSet presAssocID="{9B1944F5-BFAB-4768-8D66-9D0B402E40D1}" presName="node" presStyleLbl="node1" presStyleIdx="1" presStyleCnt="4">
        <dgm:presLayoutVars>
          <dgm:bulletEnabled val="1"/>
        </dgm:presLayoutVars>
      </dgm:prSet>
      <dgm:spPr/>
      <dgm:t>
        <a:bodyPr/>
        <a:lstStyle/>
        <a:p>
          <a:endParaRPr lang="zh-CN" altLang="en-US"/>
        </a:p>
      </dgm:t>
    </dgm:pt>
    <dgm:pt modelId="{278193C4-7066-4C15-8E07-075A69E27F66}" type="pres">
      <dgm:prSet presAssocID="{4C2F36AF-946C-440D-95A7-4998D2146809}" presName="Name9" presStyleLbl="parChTrans1D2" presStyleIdx="2" presStyleCnt="4"/>
      <dgm:spPr/>
      <dgm:t>
        <a:bodyPr/>
        <a:lstStyle/>
        <a:p>
          <a:endParaRPr lang="zh-CN" altLang="en-US"/>
        </a:p>
      </dgm:t>
    </dgm:pt>
    <dgm:pt modelId="{1624E6BE-34F8-49DD-A891-FEE29B7426BB}" type="pres">
      <dgm:prSet presAssocID="{4C2F36AF-946C-440D-95A7-4998D2146809}" presName="connTx" presStyleLbl="parChTrans1D2" presStyleIdx="2" presStyleCnt="4"/>
      <dgm:spPr/>
      <dgm:t>
        <a:bodyPr/>
        <a:lstStyle/>
        <a:p>
          <a:endParaRPr lang="zh-CN" altLang="en-US"/>
        </a:p>
      </dgm:t>
    </dgm:pt>
    <dgm:pt modelId="{C18D5EE5-2177-405B-9DAF-1A46D05683CF}" type="pres">
      <dgm:prSet presAssocID="{C5C70BB7-D7AE-4CE5-BE7E-1FA5FF8EB7AE}" presName="node" presStyleLbl="node1" presStyleIdx="2" presStyleCnt="4">
        <dgm:presLayoutVars>
          <dgm:bulletEnabled val="1"/>
        </dgm:presLayoutVars>
      </dgm:prSet>
      <dgm:spPr/>
      <dgm:t>
        <a:bodyPr/>
        <a:lstStyle/>
        <a:p>
          <a:endParaRPr lang="zh-CN" altLang="en-US"/>
        </a:p>
      </dgm:t>
    </dgm:pt>
    <dgm:pt modelId="{B33241A0-6755-41F5-A3B2-618D601446E1}" type="pres">
      <dgm:prSet presAssocID="{1D99B338-2279-4630-85DB-9497B7692E4F}" presName="Name9" presStyleLbl="parChTrans1D2" presStyleIdx="3" presStyleCnt="4"/>
      <dgm:spPr/>
      <dgm:t>
        <a:bodyPr/>
        <a:lstStyle/>
        <a:p>
          <a:endParaRPr lang="zh-CN" altLang="en-US"/>
        </a:p>
      </dgm:t>
    </dgm:pt>
    <dgm:pt modelId="{ABC12450-4382-4F8A-BEA5-8BC72511CD49}" type="pres">
      <dgm:prSet presAssocID="{1D99B338-2279-4630-85DB-9497B7692E4F}" presName="connTx" presStyleLbl="parChTrans1D2" presStyleIdx="3" presStyleCnt="4"/>
      <dgm:spPr/>
      <dgm:t>
        <a:bodyPr/>
        <a:lstStyle/>
        <a:p>
          <a:endParaRPr lang="zh-CN" altLang="en-US"/>
        </a:p>
      </dgm:t>
    </dgm:pt>
    <dgm:pt modelId="{FCC98AE0-A50E-49CA-BF7D-812801F138CF}" type="pres">
      <dgm:prSet presAssocID="{0A742BCD-36AB-47E7-971D-F4964AA0A408}" presName="node" presStyleLbl="node1" presStyleIdx="3" presStyleCnt="4">
        <dgm:presLayoutVars>
          <dgm:bulletEnabled val="1"/>
        </dgm:presLayoutVars>
      </dgm:prSet>
      <dgm:spPr/>
      <dgm:t>
        <a:bodyPr/>
        <a:lstStyle/>
        <a:p>
          <a:endParaRPr lang="zh-CN" altLang="en-US"/>
        </a:p>
      </dgm:t>
    </dgm:pt>
  </dgm:ptLst>
  <dgm:cxnLst>
    <dgm:cxn modelId="{D9D71030-9180-4DF7-BDCF-EE725B5C2F4D}" type="presOf" srcId="{B81E7413-532C-4CB3-8283-C156F6BF66A2}" destId="{6C14C953-DC0C-4633-9941-1DA45F9123BB}" srcOrd="1" destOrd="0" presId="urn:microsoft.com/office/officeart/2005/8/layout/radial1"/>
    <dgm:cxn modelId="{3F2F859C-9B42-4B16-849C-89E621F72C12}" type="presOf" srcId="{1D99B338-2279-4630-85DB-9497B7692E4F}" destId="{B33241A0-6755-41F5-A3B2-618D601446E1}" srcOrd="0" destOrd="0" presId="urn:microsoft.com/office/officeart/2005/8/layout/radial1"/>
    <dgm:cxn modelId="{F70C1B8A-18E5-49A4-A8A1-FFF914B2483C}" type="presOf" srcId="{7B4DFD86-15FA-4C6C-A9AF-A48993635B5C}" destId="{9388E251-CBF8-4FB3-9A30-2D6EB4C4D91F}" srcOrd="1" destOrd="0" presId="urn:microsoft.com/office/officeart/2005/8/layout/radial1"/>
    <dgm:cxn modelId="{282CBAB5-D3FF-40F0-9357-3E3CD4F4543F}" srcId="{53666FE9-D459-441A-94BB-45A52A0CB759}" destId="{9B1944F5-BFAB-4768-8D66-9D0B402E40D1}" srcOrd="1" destOrd="0" parTransId="{B81E7413-532C-4CB3-8283-C156F6BF66A2}" sibTransId="{42C1CEDB-19B2-4B2C-88D2-0E281BB7FEC4}"/>
    <dgm:cxn modelId="{385A1A47-1802-46A7-A502-0254D754E803}" srcId="{53666FE9-D459-441A-94BB-45A52A0CB759}" destId="{C5C70BB7-D7AE-4CE5-BE7E-1FA5FF8EB7AE}" srcOrd="2" destOrd="0" parTransId="{4C2F36AF-946C-440D-95A7-4998D2146809}" sibTransId="{43D92267-543A-4D36-8A18-99DD6880D535}"/>
    <dgm:cxn modelId="{E803BDDB-F3A0-432D-BD47-68C80BC6FD2F}" type="presOf" srcId="{4EB9B802-F3C6-40C8-9C8D-1AFB30910BDB}" destId="{7A3FB7D5-526F-49C5-BEC8-3B686744FAB0}" srcOrd="0" destOrd="0" presId="urn:microsoft.com/office/officeart/2005/8/layout/radial1"/>
    <dgm:cxn modelId="{3A4261F1-CF3C-4AE3-AA59-B09516F789BE}" type="presOf" srcId="{1D99B338-2279-4630-85DB-9497B7692E4F}" destId="{ABC12450-4382-4F8A-BEA5-8BC72511CD49}" srcOrd="1" destOrd="0" presId="urn:microsoft.com/office/officeart/2005/8/layout/radial1"/>
    <dgm:cxn modelId="{9AB8EAFF-E9D5-4D83-AD46-1B3A4D67FA57}" type="presOf" srcId="{4C2F36AF-946C-440D-95A7-4998D2146809}" destId="{278193C4-7066-4C15-8E07-075A69E27F66}" srcOrd="0" destOrd="0" presId="urn:microsoft.com/office/officeart/2005/8/layout/radial1"/>
    <dgm:cxn modelId="{26511503-EDC1-4784-B706-99DE17B38411}" type="presOf" srcId="{4C2F36AF-946C-440D-95A7-4998D2146809}" destId="{1624E6BE-34F8-49DD-A891-FEE29B7426BB}" srcOrd="1" destOrd="0" presId="urn:microsoft.com/office/officeart/2005/8/layout/radial1"/>
    <dgm:cxn modelId="{1100CA5C-5BF6-40C0-801D-2BEB1C27EBF6}" type="presOf" srcId="{7B4DFD86-15FA-4C6C-A9AF-A48993635B5C}" destId="{198AD83A-D75F-4749-AEBC-6C72F505A5AC}" srcOrd="0" destOrd="0" presId="urn:microsoft.com/office/officeart/2005/8/layout/radial1"/>
    <dgm:cxn modelId="{0EDB83AB-66C4-41BF-BDBE-D5F2133B7104}" type="presOf" srcId="{53666FE9-D459-441A-94BB-45A52A0CB759}" destId="{4A3F7B09-F6BA-46E9-BA58-5BE746A1E58F}" srcOrd="0" destOrd="0" presId="urn:microsoft.com/office/officeart/2005/8/layout/radial1"/>
    <dgm:cxn modelId="{F99E67B1-508D-4138-A726-48D97A50A8CB}" type="presOf" srcId="{9B1944F5-BFAB-4768-8D66-9D0B402E40D1}" destId="{9A5BE4E5-95D3-42AB-AE65-920B95913CA7}" srcOrd="0" destOrd="0" presId="urn:microsoft.com/office/officeart/2005/8/layout/radial1"/>
    <dgm:cxn modelId="{E90FC148-9734-481E-9B49-63DE02468D54}" srcId="{4EB9B802-F3C6-40C8-9C8D-1AFB30910BDB}" destId="{53666FE9-D459-441A-94BB-45A52A0CB759}" srcOrd="0" destOrd="0" parTransId="{078B42B3-A0B2-4505-9F20-CC6A910CB553}" sibTransId="{093BAA55-4ED0-4A1E-9AF8-23DF2C5C4AE4}"/>
    <dgm:cxn modelId="{2D2A10D6-8782-4237-A018-3452DBBA5639}" type="presOf" srcId="{6716B56F-9BCE-4022-966E-BF92F449DD1B}" destId="{017ED72C-8524-4458-B8F2-227BD882FA0F}" srcOrd="0" destOrd="0" presId="urn:microsoft.com/office/officeart/2005/8/layout/radial1"/>
    <dgm:cxn modelId="{FA07F62F-4BFB-4272-A7C9-7AA0138BA3AB}" type="presOf" srcId="{B81E7413-532C-4CB3-8283-C156F6BF66A2}" destId="{21E21E9A-C438-42B2-9426-9A5D1CD8C307}" srcOrd="0" destOrd="0" presId="urn:microsoft.com/office/officeart/2005/8/layout/radial1"/>
    <dgm:cxn modelId="{706E4B7D-5579-4EB0-B2E7-116E2F03D63B}" type="presOf" srcId="{0A742BCD-36AB-47E7-971D-F4964AA0A408}" destId="{FCC98AE0-A50E-49CA-BF7D-812801F138CF}" srcOrd="0" destOrd="0" presId="urn:microsoft.com/office/officeart/2005/8/layout/radial1"/>
    <dgm:cxn modelId="{4EA96085-F0C0-4976-96EB-A458C22A0D31}" srcId="{53666FE9-D459-441A-94BB-45A52A0CB759}" destId="{6716B56F-9BCE-4022-966E-BF92F449DD1B}" srcOrd="0" destOrd="0" parTransId="{7B4DFD86-15FA-4C6C-A9AF-A48993635B5C}" sibTransId="{A97DCC41-08C6-4D6C-905C-0DB279F9F6F0}"/>
    <dgm:cxn modelId="{8726D91B-B90F-4DC3-80D1-537DDC11B671}" type="presOf" srcId="{C5C70BB7-D7AE-4CE5-BE7E-1FA5FF8EB7AE}" destId="{C18D5EE5-2177-405B-9DAF-1A46D05683CF}" srcOrd="0" destOrd="0" presId="urn:microsoft.com/office/officeart/2005/8/layout/radial1"/>
    <dgm:cxn modelId="{BE8439CA-D94B-4804-A403-C371D9E454B6}" srcId="{53666FE9-D459-441A-94BB-45A52A0CB759}" destId="{0A742BCD-36AB-47E7-971D-F4964AA0A408}" srcOrd="3" destOrd="0" parTransId="{1D99B338-2279-4630-85DB-9497B7692E4F}" sibTransId="{9C456907-B1FA-48B0-8EC6-101EB5C30502}"/>
    <dgm:cxn modelId="{26930AC4-51A4-43EA-A7C3-9402E1EFF5B8}" type="presParOf" srcId="{7A3FB7D5-526F-49C5-BEC8-3B686744FAB0}" destId="{4A3F7B09-F6BA-46E9-BA58-5BE746A1E58F}" srcOrd="0" destOrd="0" presId="urn:microsoft.com/office/officeart/2005/8/layout/radial1"/>
    <dgm:cxn modelId="{510426FE-00D4-485A-B522-8E60F7B0D9D1}" type="presParOf" srcId="{7A3FB7D5-526F-49C5-BEC8-3B686744FAB0}" destId="{198AD83A-D75F-4749-AEBC-6C72F505A5AC}" srcOrd="1" destOrd="0" presId="urn:microsoft.com/office/officeart/2005/8/layout/radial1"/>
    <dgm:cxn modelId="{56CB4809-0610-424C-88EC-531B55859AF9}" type="presParOf" srcId="{198AD83A-D75F-4749-AEBC-6C72F505A5AC}" destId="{9388E251-CBF8-4FB3-9A30-2D6EB4C4D91F}" srcOrd="0" destOrd="0" presId="urn:microsoft.com/office/officeart/2005/8/layout/radial1"/>
    <dgm:cxn modelId="{091BA67E-DE0D-44A1-9825-D2E7CEC34BAC}" type="presParOf" srcId="{7A3FB7D5-526F-49C5-BEC8-3B686744FAB0}" destId="{017ED72C-8524-4458-B8F2-227BD882FA0F}" srcOrd="2" destOrd="0" presId="urn:microsoft.com/office/officeart/2005/8/layout/radial1"/>
    <dgm:cxn modelId="{0D9550DA-2BF4-4B67-91D4-21ED53CA8528}" type="presParOf" srcId="{7A3FB7D5-526F-49C5-BEC8-3B686744FAB0}" destId="{21E21E9A-C438-42B2-9426-9A5D1CD8C307}" srcOrd="3" destOrd="0" presId="urn:microsoft.com/office/officeart/2005/8/layout/radial1"/>
    <dgm:cxn modelId="{077D5646-1142-4505-8929-0BCC599108C5}" type="presParOf" srcId="{21E21E9A-C438-42B2-9426-9A5D1CD8C307}" destId="{6C14C953-DC0C-4633-9941-1DA45F9123BB}" srcOrd="0" destOrd="0" presId="urn:microsoft.com/office/officeart/2005/8/layout/radial1"/>
    <dgm:cxn modelId="{30BE158F-671B-4D92-AC84-6016E0FE0F30}" type="presParOf" srcId="{7A3FB7D5-526F-49C5-BEC8-3B686744FAB0}" destId="{9A5BE4E5-95D3-42AB-AE65-920B95913CA7}" srcOrd="4" destOrd="0" presId="urn:microsoft.com/office/officeart/2005/8/layout/radial1"/>
    <dgm:cxn modelId="{1C463326-FE29-45AD-ABC1-804EF1EC78B0}" type="presParOf" srcId="{7A3FB7D5-526F-49C5-BEC8-3B686744FAB0}" destId="{278193C4-7066-4C15-8E07-075A69E27F66}" srcOrd="5" destOrd="0" presId="urn:microsoft.com/office/officeart/2005/8/layout/radial1"/>
    <dgm:cxn modelId="{D7F80CC0-B595-4D09-8742-45F163B373A0}" type="presParOf" srcId="{278193C4-7066-4C15-8E07-075A69E27F66}" destId="{1624E6BE-34F8-49DD-A891-FEE29B7426BB}" srcOrd="0" destOrd="0" presId="urn:microsoft.com/office/officeart/2005/8/layout/radial1"/>
    <dgm:cxn modelId="{882F300C-698F-4B72-A921-C661E4269591}" type="presParOf" srcId="{7A3FB7D5-526F-49C5-BEC8-3B686744FAB0}" destId="{C18D5EE5-2177-405B-9DAF-1A46D05683CF}" srcOrd="6" destOrd="0" presId="urn:microsoft.com/office/officeart/2005/8/layout/radial1"/>
    <dgm:cxn modelId="{83885FD0-52A6-43E0-BAAD-01C365F9D217}" type="presParOf" srcId="{7A3FB7D5-526F-49C5-BEC8-3B686744FAB0}" destId="{B33241A0-6755-41F5-A3B2-618D601446E1}" srcOrd="7" destOrd="0" presId="urn:microsoft.com/office/officeart/2005/8/layout/radial1"/>
    <dgm:cxn modelId="{5A73B4BF-C68E-4932-BEFA-38B8745B4BB9}" type="presParOf" srcId="{B33241A0-6755-41F5-A3B2-618D601446E1}" destId="{ABC12450-4382-4F8A-BEA5-8BC72511CD49}" srcOrd="0" destOrd="0" presId="urn:microsoft.com/office/officeart/2005/8/layout/radial1"/>
    <dgm:cxn modelId="{BA7ABA38-8EC5-47F7-AE9A-9994468980FA}" type="presParOf" srcId="{7A3FB7D5-526F-49C5-BEC8-3B686744FAB0}" destId="{FCC98AE0-A50E-49CA-BF7D-812801F138CF}" srcOrd="8" destOrd="0" presId="urn:microsoft.com/office/officeart/2005/8/layout/radial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E08947-0F39-46DE-ADD1-EEFF865B19FE}" type="doc">
      <dgm:prSet loTypeId="urn:microsoft.com/office/officeart/2005/8/layout/radial5" loCatId="relationship" qsTypeId="urn:microsoft.com/office/officeart/2005/8/quickstyle/simple1" qsCatId="simple" csTypeId="urn:microsoft.com/office/officeart/2005/8/colors/colorful1" csCatId="colorful" phldr="1"/>
      <dgm:spPr/>
      <dgm:t>
        <a:bodyPr/>
        <a:lstStyle/>
        <a:p>
          <a:endParaRPr lang="zh-CN" altLang="en-US"/>
        </a:p>
      </dgm:t>
    </dgm:pt>
    <dgm:pt modelId="{46D3DABB-16C3-49F8-921C-F0E5BE19D05D}">
      <dgm:prSet phldrT="[文本]"/>
      <dgm:spPr/>
      <dgm:t>
        <a:bodyPr/>
        <a:lstStyle/>
        <a:p>
          <a:r>
            <a:rPr lang="zh-CN" altLang="en-US"/>
            <a:t>辉夜姬</a:t>
          </a:r>
        </a:p>
      </dgm:t>
    </dgm:pt>
    <dgm:pt modelId="{04676676-2345-4108-BD6D-903413BE2592}" type="parTrans" cxnId="{C815CF76-9DF4-4A46-A43A-B40B2BFD0D04}">
      <dgm:prSet/>
      <dgm:spPr/>
      <dgm:t>
        <a:bodyPr/>
        <a:lstStyle/>
        <a:p>
          <a:endParaRPr lang="zh-CN" altLang="en-US"/>
        </a:p>
      </dgm:t>
    </dgm:pt>
    <dgm:pt modelId="{92FE4A41-A82F-46E0-A438-64C4ECAF1718}" type="sibTrans" cxnId="{C815CF76-9DF4-4A46-A43A-B40B2BFD0D04}">
      <dgm:prSet/>
      <dgm:spPr/>
      <dgm:t>
        <a:bodyPr/>
        <a:lstStyle/>
        <a:p>
          <a:endParaRPr lang="zh-CN" altLang="en-US"/>
        </a:p>
      </dgm:t>
    </dgm:pt>
    <dgm:pt modelId="{C70F091A-7F4C-4BC0-AA1D-A480729CA005}">
      <dgm:prSet phldrT="[文本]"/>
      <dgm:spPr/>
      <dgm:t>
        <a:bodyPr/>
        <a:lstStyle/>
        <a:p>
          <a:r>
            <a:rPr lang="zh-CN" altLang="en-US" dirty="0"/>
            <a:t>许愿辉夜姬</a:t>
          </a:r>
        </a:p>
      </dgm:t>
    </dgm:pt>
    <dgm:pt modelId="{49A03911-4FAC-4FB8-AFD8-51A5D4F15BF4}" type="parTrans" cxnId="{7613E11A-EB1D-4528-A420-2B5D3F5E5603}">
      <dgm:prSet/>
      <dgm:spPr/>
      <dgm:t>
        <a:bodyPr/>
        <a:lstStyle/>
        <a:p>
          <a:endParaRPr lang="zh-CN" altLang="en-US"/>
        </a:p>
      </dgm:t>
    </dgm:pt>
    <dgm:pt modelId="{A4F38EA1-70B2-4DCA-9605-BEF8DC947264}" type="sibTrans" cxnId="{7613E11A-EB1D-4528-A420-2B5D3F5E5603}">
      <dgm:prSet/>
      <dgm:spPr/>
      <dgm:t>
        <a:bodyPr/>
        <a:lstStyle/>
        <a:p>
          <a:endParaRPr lang="zh-CN" altLang="en-US"/>
        </a:p>
      </dgm:t>
    </dgm:pt>
    <dgm:pt modelId="{720EED5E-5E51-4EAA-A913-3F48DD30EF8B}">
      <dgm:prSet phldrT="[文本]"/>
      <dgm:spPr/>
      <dgm:t>
        <a:bodyPr/>
        <a:lstStyle/>
        <a:p>
          <a:r>
            <a:rPr lang="zh-CN" altLang="en-US"/>
            <a:t>想要辉夜姬</a:t>
          </a:r>
        </a:p>
      </dgm:t>
    </dgm:pt>
    <dgm:pt modelId="{A5E62D5A-668E-4BB7-931B-EEBBE6B16F90}" type="parTrans" cxnId="{9D99F9A7-A173-4EB1-A994-3F61FB5323FC}">
      <dgm:prSet/>
      <dgm:spPr/>
      <dgm:t>
        <a:bodyPr/>
        <a:lstStyle/>
        <a:p>
          <a:endParaRPr lang="zh-CN" altLang="en-US"/>
        </a:p>
      </dgm:t>
    </dgm:pt>
    <dgm:pt modelId="{4254224C-28CD-4699-A01F-69DC5ADFA182}" type="sibTrans" cxnId="{9D99F9A7-A173-4EB1-A994-3F61FB5323FC}">
      <dgm:prSet/>
      <dgm:spPr/>
      <dgm:t>
        <a:bodyPr/>
        <a:lstStyle/>
        <a:p>
          <a:endParaRPr lang="zh-CN" altLang="en-US"/>
        </a:p>
      </dgm:t>
    </dgm:pt>
    <dgm:pt modelId="{14BF116C-AFEC-454F-A481-F2613F2C8AA8}">
      <dgm:prSet phldrT="[文本]"/>
      <dgm:spPr/>
      <dgm:t>
        <a:bodyPr/>
        <a:lstStyle/>
        <a:p>
          <a:r>
            <a:rPr lang="zh-CN" altLang="en-US"/>
            <a:t>辉夜姬加强</a:t>
          </a:r>
        </a:p>
      </dgm:t>
    </dgm:pt>
    <dgm:pt modelId="{AD2528D0-2328-4274-A051-83408CD0FE87}" type="parTrans" cxnId="{3E9ACFB2-A836-4A08-9961-33631F21F921}">
      <dgm:prSet/>
      <dgm:spPr/>
      <dgm:t>
        <a:bodyPr/>
        <a:lstStyle/>
        <a:p>
          <a:endParaRPr lang="zh-CN" altLang="en-US"/>
        </a:p>
      </dgm:t>
    </dgm:pt>
    <dgm:pt modelId="{E92C4006-1D82-49D5-A324-552DC12763AA}" type="sibTrans" cxnId="{3E9ACFB2-A836-4A08-9961-33631F21F921}">
      <dgm:prSet/>
      <dgm:spPr/>
      <dgm:t>
        <a:bodyPr/>
        <a:lstStyle/>
        <a:p>
          <a:endParaRPr lang="zh-CN" altLang="en-US"/>
        </a:p>
      </dgm:t>
    </dgm:pt>
    <dgm:pt modelId="{8E26EC3B-078D-4982-A55F-D4D732505155}">
      <dgm:prSet phldrT="[文本]"/>
      <dgm:spPr/>
      <dgm:t>
        <a:bodyPr/>
        <a:lstStyle/>
        <a:p>
          <a:r>
            <a:rPr lang="zh-CN" altLang="en-US"/>
            <a:t>辉夜姬碎片</a:t>
          </a:r>
        </a:p>
      </dgm:t>
    </dgm:pt>
    <dgm:pt modelId="{FD396D0A-414D-4762-9B8C-AFB39B78E35E}" type="parTrans" cxnId="{5217F031-D65F-4754-AF1C-E28606B6BF5A}">
      <dgm:prSet/>
      <dgm:spPr/>
      <dgm:t>
        <a:bodyPr/>
        <a:lstStyle/>
        <a:p>
          <a:endParaRPr lang="zh-CN" altLang="en-US"/>
        </a:p>
      </dgm:t>
    </dgm:pt>
    <dgm:pt modelId="{716F0B71-7865-40EB-B9F8-ADC6309B18A5}" type="sibTrans" cxnId="{5217F031-D65F-4754-AF1C-E28606B6BF5A}">
      <dgm:prSet/>
      <dgm:spPr/>
      <dgm:t>
        <a:bodyPr/>
        <a:lstStyle/>
        <a:p>
          <a:endParaRPr lang="zh-CN" altLang="en-US"/>
        </a:p>
      </dgm:t>
    </dgm:pt>
    <dgm:pt modelId="{39503569-9B86-4227-A8FE-D4BAF605006F}">
      <dgm:prSet phldrT="[文本]"/>
      <dgm:spPr/>
      <dgm:t>
        <a:bodyPr/>
        <a:lstStyle/>
        <a:p>
          <a:r>
            <a:rPr lang="zh-CN" altLang="en-US"/>
            <a:t>蚌精辉夜姬</a:t>
          </a:r>
        </a:p>
      </dgm:t>
    </dgm:pt>
    <dgm:pt modelId="{8CDBB7AE-8F06-4E4E-86EE-BCF1B8ED408F}" type="parTrans" cxnId="{5A65F16B-AD27-46D5-80FA-3180EC7B7264}">
      <dgm:prSet/>
      <dgm:spPr/>
      <dgm:t>
        <a:bodyPr/>
        <a:lstStyle/>
        <a:p>
          <a:endParaRPr lang="zh-CN" altLang="en-US"/>
        </a:p>
      </dgm:t>
    </dgm:pt>
    <dgm:pt modelId="{AA932E64-C475-4FF4-AC53-6FE5DFE47F9B}" type="sibTrans" cxnId="{5A65F16B-AD27-46D5-80FA-3180EC7B7264}">
      <dgm:prSet/>
      <dgm:spPr/>
      <dgm:t>
        <a:bodyPr/>
        <a:lstStyle/>
        <a:p>
          <a:endParaRPr lang="zh-CN" altLang="en-US"/>
        </a:p>
      </dgm:t>
    </dgm:pt>
    <dgm:pt modelId="{8EE83016-76FA-4555-AF88-81F6239562E9}" type="pres">
      <dgm:prSet presAssocID="{01E08947-0F39-46DE-ADD1-EEFF865B19FE}" presName="Name0" presStyleCnt="0">
        <dgm:presLayoutVars>
          <dgm:chMax val="1"/>
          <dgm:dir/>
          <dgm:animLvl val="ctr"/>
          <dgm:resizeHandles val="exact"/>
        </dgm:presLayoutVars>
      </dgm:prSet>
      <dgm:spPr/>
      <dgm:t>
        <a:bodyPr/>
        <a:lstStyle/>
        <a:p>
          <a:endParaRPr lang="zh-CN" altLang="en-US"/>
        </a:p>
      </dgm:t>
    </dgm:pt>
    <dgm:pt modelId="{80E272E5-E1C2-43A5-A456-CF8E4391B274}" type="pres">
      <dgm:prSet presAssocID="{46D3DABB-16C3-49F8-921C-F0E5BE19D05D}" presName="centerShape" presStyleLbl="node0" presStyleIdx="0" presStyleCnt="1"/>
      <dgm:spPr/>
      <dgm:t>
        <a:bodyPr/>
        <a:lstStyle/>
        <a:p>
          <a:endParaRPr lang="zh-CN" altLang="en-US"/>
        </a:p>
      </dgm:t>
    </dgm:pt>
    <dgm:pt modelId="{B34A13EC-AFE5-4D91-9271-5EECA2FB2F13}" type="pres">
      <dgm:prSet presAssocID="{49A03911-4FAC-4FB8-AFD8-51A5D4F15BF4}" presName="parTrans" presStyleLbl="sibTrans2D1" presStyleIdx="0" presStyleCnt="5"/>
      <dgm:spPr/>
      <dgm:t>
        <a:bodyPr/>
        <a:lstStyle/>
        <a:p>
          <a:endParaRPr lang="zh-CN" altLang="en-US"/>
        </a:p>
      </dgm:t>
    </dgm:pt>
    <dgm:pt modelId="{07164DDA-86EA-4EB8-8F76-BD189613000B}" type="pres">
      <dgm:prSet presAssocID="{49A03911-4FAC-4FB8-AFD8-51A5D4F15BF4}" presName="connectorText" presStyleLbl="sibTrans2D1" presStyleIdx="0" presStyleCnt="5"/>
      <dgm:spPr/>
      <dgm:t>
        <a:bodyPr/>
        <a:lstStyle/>
        <a:p>
          <a:endParaRPr lang="zh-CN" altLang="en-US"/>
        </a:p>
      </dgm:t>
    </dgm:pt>
    <dgm:pt modelId="{D28DA24B-87EC-470C-B3DC-B9DEE428164A}" type="pres">
      <dgm:prSet presAssocID="{C70F091A-7F4C-4BC0-AA1D-A480729CA005}" presName="node" presStyleLbl="node1" presStyleIdx="0" presStyleCnt="5">
        <dgm:presLayoutVars>
          <dgm:bulletEnabled val="1"/>
        </dgm:presLayoutVars>
      </dgm:prSet>
      <dgm:spPr/>
      <dgm:t>
        <a:bodyPr/>
        <a:lstStyle/>
        <a:p>
          <a:endParaRPr lang="zh-CN" altLang="en-US"/>
        </a:p>
      </dgm:t>
    </dgm:pt>
    <dgm:pt modelId="{A1CD4AE4-A047-4C35-98EA-EC8F5C1F753D}" type="pres">
      <dgm:prSet presAssocID="{A5E62D5A-668E-4BB7-931B-EEBBE6B16F90}" presName="parTrans" presStyleLbl="sibTrans2D1" presStyleIdx="1" presStyleCnt="5"/>
      <dgm:spPr/>
      <dgm:t>
        <a:bodyPr/>
        <a:lstStyle/>
        <a:p>
          <a:endParaRPr lang="zh-CN" altLang="en-US"/>
        </a:p>
      </dgm:t>
    </dgm:pt>
    <dgm:pt modelId="{D29753DC-A5E5-4F1D-8985-146731A8B305}" type="pres">
      <dgm:prSet presAssocID="{A5E62D5A-668E-4BB7-931B-EEBBE6B16F90}" presName="connectorText" presStyleLbl="sibTrans2D1" presStyleIdx="1" presStyleCnt="5"/>
      <dgm:spPr/>
      <dgm:t>
        <a:bodyPr/>
        <a:lstStyle/>
        <a:p>
          <a:endParaRPr lang="zh-CN" altLang="en-US"/>
        </a:p>
      </dgm:t>
    </dgm:pt>
    <dgm:pt modelId="{EBECFC4F-729A-4135-8087-5B5A3F9F7F34}" type="pres">
      <dgm:prSet presAssocID="{720EED5E-5E51-4EAA-A913-3F48DD30EF8B}" presName="node" presStyleLbl="node1" presStyleIdx="1" presStyleCnt="5">
        <dgm:presLayoutVars>
          <dgm:bulletEnabled val="1"/>
        </dgm:presLayoutVars>
      </dgm:prSet>
      <dgm:spPr/>
      <dgm:t>
        <a:bodyPr/>
        <a:lstStyle/>
        <a:p>
          <a:endParaRPr lang="zh-CN" altLang="en-US"/>
        </a:p>
      </dgm:t>
    </dgm:pt>
    <dgm:pt modelId="{BEB5C56A-1A78-4B7E-8753-39B378805890}" type="pres">
      <dgm:prSet presAssocID="{AD2528D0-2328-4274-A051-83408CD0FE87}" presName="parTrans" presStyleLbl="sibTrans2D1" presStyleIdx="2" presStyleCnt="5"/>
      <dgm:spPr/>
      <dgm:t>
        <a:bodyPr/>
        <a:lstStyle/>
        <a:p>
          <a:endParaRPr lang="zh-CN" altLang="en-US"/>
        </a:p>
      </dgm:t>
    </dgm:pt>
    <dgm:pt modelId="{1F5B8EF6-FFD6-4E3E-B5D2-4A6DA499C746}" type="pres">
      <dgm:prSet presAssocID="{AD2528D0-2328-4274-A051-83408CD0FE87}" presName="connectorText" presStyleLbl="sibTrans2D1" presStyleIdx="2" presStyleCnt="5"/>
      <dgm:spPr/>
      <dgm:t>
        <a:bodyPr/>
        <a:lstStyle/>
        <a:p>
          <a:endParaRPr lang="zh-CN" altLang="en-US"/>
        </a:p>
      </dgm:t>
    </dgm:pt>
    <dgm:pt modelId="{5261DA75-7B62-46E9-8733-9F658A5429A0}" type="pres">
      <dgm:prSet presAssocID="{14BF116C-AFEC-454F-A481-F2613F2C8AA8}" presName="node" presStyleLbl="node1" presStyleIdx="2" presStyleCnt="5">
        <dgm:presLayoutVars>
          <dgm:bulletEnabled val="1"/>
        </dgm:presLayoutVars>
      </dgm:prSet>
      <dgm:spPr/>
      <dgm:t>
        <a:bodyPr/>
        <a:lstStyle/>
        <a:p>
          <a:endParaRPr lang="zh-CN" altLang="en-US"/>
        </a:p>
      </dgm:t>
    </dgm:pt>
    <dgm:pt modelId="{A00C584D-2270-4C8C-A4FA-04A3B6481D27}" type="pres">
      <dgm:prSet presAssocID="{FD396D0A-414D-4762-9B8C-AFB39B78E35E}" presName="parTrans" presStyleLbl="sibTrans2D1" presStyleIdx="3" presStyleCnt="5"/>
      <dgm:spPr/>
      <dgm:t>
        <a:bodyPr/>
        <a:lstStyle/>
        <a:p>
          <a:endParaRPr lang="zh-CN" altLang="en-US"/>
        </a:p>
      </dgm:t>
    </dgm:pt>
    <dgm:pt modelId="{34006B34-A3E4-4969-941F-C44DE28D0A61}" type="pres">
      <dgm:prSet presAssocID="{FD396D0A-414D-4762-9B8C-AFB39B78E35E}" presName="connectorText" presStyleLbl="sibTrans2D1" presStyleIdx="3" presStyleCnt="5"/>
      <dgm:spPr/>
      <dgm:t>
        <a:bodyPr/>
        <a:lstStyle/>
        <a:p>
          <a:endParaRPr lang="zh-CN" altLang="en-US"/>
        </a:p>
      </dgm:t>
    </dgm:pt>
    <dgm:pt modelId="{667B0C1D-77CF-4979-9014-F637129DE08B}" type="pres">
      <dgm:prSet presAssocID="{8E26EC3B-078D-4982-A55F-D4D732505155}" presName="node" presStyleLbl="node1" presStyleIdx="3" presStyleCnt="5">
        <dgm:presLayoutVars>
          <dgm:bulletEnabled val="1"/>
        </dgm:presLayoutVars>
      </dgm:prSet>
      <dgm:spPr/>
      <dgm:t>
        <a:bodyPr/>
        <a:lstStyle/>
        <a:p>
          <a:endParaRPr lang="zh-CN" altLang="en-US"/>
        </a:p>
      </dgm:t>
    </dgm:pt>
    <dgm:pt modelId="{54F073B2-8EE1-4D38-843D-BD02E8D9CE0F}" type="pres">
      <dgm:prSet presAssocID="{8CDBB7AE-8F06-4E4E-86EE-BCF1B8ED408F}" presName="parTrans" presStyleLbl="sibTrans2D1" presStyleIdx="4" presStyleCnt="5"/>
      <dgm:spPr/>
      <dgm:t>
        <a:bodyPr/>
        <a:lstStyle/>
        <a:p>
          <a:endParaRPr lang="zh-CN" altLang="en-US"/>
        </a:p>
      </dgm:t>
    </dgm:pt>
    <dgm:pt modelId="{CD8FA408-E378-47B7-82B0-F23652280DF0}" type="pres">
      <dgm:prSet presAssocID="{8CDBB7AE-8F06-4E4E-86EE-BCF1B8ED408F}" presName="connectorText" presStyleLbl="sibTrans2D1" presStyleIdx="4" presStyleCnt="5"/>
      <dgm:spPr/>
      <dgm:t>
        <a:bodyPr/>
        <a:lstStyle/>
        <a:p>
          <a:endParaRPr lang="zh-CN" altLang="en-US"/>
        </a:p>
      </dgm:t>
    </dgm:pt>
    <dgm:pt modelId="{A48F20F9-3F94-448D-BE69-9E392754111B}" type="pres">
      <dgm:prSet presAssocID="{39503569-9B86-4227-A8FE-D4BAF605006F}" presName="node" presStyleLbl="node1" presStyleIdx="4" presStyleCnt="5">
        <dgm:presLayoutVars>
          <dgm:bulletEnabled val="1"/>
        </dgm:presLayoutVars>
      </dgm:prSet>
      <dgm:spPr/>
      <dgm:t>
        <a:bodyPr/>
        <a:lstStyle/>
        <a:p>
          <a:endParaRPr lang="zh-CN" altLang="en-US"/>
        </a:p>
      </dgm:t>
    </dgm:pt>
  </dgm:ptLst>
  <dgm:cxnLst>
    <dgm:cxn modelId="{3768CA82-6263-44DA-A0A2-CC70E94F36FB}" type="presOf" srcId="{AD2528D0-2328-4274-A051-83408CD0FE87}" destId="{1F5B8EF6-FFD6-4E3E-B5D2-4A6DA499C746}" srcOrd="1" destOrd="0" presId="urn:microsoft.com/office/officeart/2005/8/layout/radial5"/>
    <dgm:cxn modelId="{8A9FE7F5-987A-4E89-AB03-5D4062F63260}" type="presOf" srcId="{720EED5E-5E51-4EAA-A913-3F48DD30EF8B}" destId="{EBECFC4F-729A-4135-8087-5B5A3F9F7F34}" srcOrd="0" destOrd="0" presId="urn:microsoft.com/office/officeart/2005/8/layout/radial5"/>
    <dgm:cxn modelId="{15EB30E8-0972-4F18-836B-90E34D95ED52}" type="presOf" srcId="{FD396D0A-414D-4762-9B8C-AFB39B78E35E}" destId="{A00C584D-2270-4C8C-A4FA-04A3B6481D27}" srcOrd="0" destOrd="0" presId="urn:microsoft.com/office/officeart/2005/8/layout/radial5"/>
    <dgm:cxn modelId="{8298E321-1DA2-42E6-AFFD-04086480FDB6}" type="presOf" srcId="{A5E62D5A-668E-4BB7-931B-EEBBE6B16F90}" destId="{A1CD4AE4-A047-4C35-98EA-EC8F5C1F753D}" srcOrd="0" destOrd="0" presId="urn:microsoft.com/office/officeart/2005/8/layout/radial5"/>
    <dgm:cxn modelId="{DCB587EF-6ACE-463F-851E-DCEB3C30033D}" type="presOf" srcId="{8CDBB7AE-8F06-4E4E-86EE-BCF1B8ED408F}" destId="{54F073B2-8EE1-4D38-843D-BD02E8D9CE0F}" srcOrd="0" destOrd="0" presId="urn:microsoft.com/office/officeart/2005/8/layout/radial5"/>
    <dgm:cxn modelId="{A36A5346-8DE8-495B-B84E-DF74B10F1289}" type="presOf" srcId="{39503569-9B86-4227-A8FE-D4BAF605006F}" destId="{A48F20F9-3F94-448D-BE69-9E392754111B}" srcOrd="0" destOrd="0" presId="urn:microsoft.com/office/officeart/2005/8/layout/radial5"/>
    <dgm:cxn modelId="{3E9ACFB2-A836-4A08-9961-33631F21F921}" srcId="{46D3DABB-16C3-49F8-921C-F0E5BE19D05D}" destId="{14BF116C-AFEC-454F-A481-F2613F2C8AA8}" srcOrd="2" destOrd="0" parTransId="{AD2528D0-2328-4274-A051-83408CD0FE87}" sibTransId="{E92C4006-1D82-49D5-A324-552DC12763AA}"/>
    <dgm:cxn modelId="{9D99F9A7-A173-4EB1-A994-3F61FB5323FC}" srcId="{46D3DABB-16C3-49F8-921C-F0E5BE19D05D}" destId="{720EED5E-5E51-4EAA-A913-3F48DD30EF8B}" srcOrd="1" destOrd="0" parTransId="{A5E62D5A-668E-4BB7-931B-EEBBE6B16F90}" sibTransId="{4254224C-28CD-4699-A01F-69DC5ADFA182}"/>
    <dgm:cxn modelId="{45A1499B-04A1-49B6-A50F-174008841985}" type="presOf" srcId="{C70F091A-7F4C-4BC0-AA1D-A480729CA005}" destId="{D28DA24B-87EC-470C-B3DC-B9DEE428164A}" srcOrd="0" destOrd="0" presId="urn:microsoft.com/office/officeart/2005/8/layout/radial5"/>
    <dgm:cxn modelId="{58D9566D-6C50-46C3-B5BB-7575BCB6F33C}" type="presOf" srcId="{AD2528D0-2328-4274-A051-83408CD0FE87}" destId="{BEB5C56A-1A78-4B7E-8753-39B378805890}" srcOrd="0" destOrd="0" presId="urn:microsoft.com/office/officeart/2005/8/layout/radial5"/>
    <dgm:cxn modelId="{EA7AA45D-3255-4611-9AAB-700128C1D3CE}" type="presOf" srcId="{14BF116C-AFEC-454F-A481-F2613F2C8AA8}" destId="{5261DA75-7B62-46E9-8733-9F658A5429A0}" srcOrd="0" destOrd="0" presId="urn:microsoft.com/office/officeart/2005/8/layout/radial5"/>
    <dgm:cxn modelId="{A8029007-BE84-42E2-AAE7-29E7879E6955}" type="presOf" srcId="{8E26EC3B-078D-4982-A55F-D4D732505155}" destId="{667B0C1D-77CF-4979-9014-F637129DE08B}" srcOrd="0" destOrd="0" presId="urn:microsoft.com/office/officeart/2005/8/layout/radial5"/>
    <dgm:cxn modelId="{F177201C-E6A1-4C4F-AB81-BFD3DD0011A6}" type="presOf" srcId="{8CDBB7AE-8F06-4E4E-86EE-BCF1B8ED408F}" destId="{CD8FA408-E378-47B7-82B0-F23652280DF0}" srcOrd="1" destOrd="0" presId="urn:microsoft.com/office/officeart/2005/8/layout/radial5"/>
    <dgm:cxn modelId="{BB32597D-6F7B-433F-94B5-B198A104AC8F}" type="presOf" srcId="{A5E62D5A-668E-4BB7-931B-EEBBE6B16F90}" destId="{D29753DC-A5E5-4F1D-8985-146731A8B305}" srcOrd="1" destOrd="0" presId="urn:microsoft.com/office/officeart/2005/8/layout/radial5"/>
    <dgm:cxn modelId="{82491256-64AF-467F-9E84-728F4CE2CE99}" type="presOf" srcId="{46D3DABB-16C3-49F8-921C-F0E5BE19D05D}" destId="{80E272E5-E1C2-43A5-A456-CF8E4391B274}" srcOrd="0" destOrd="0" presId="urn:microsoft.com/office/officeart/2005/8/layout/radial5"/>
    <dgm:cxn modelId="{748DAC8D-173D-4A3D-A778-B8EAC7A2E336}" type="presOf" srcId="{49A03911-4FAC-4FB8-AFD8-51A5D4F15BF4}" destId="{B34A13EC-AFE5-4D91-9271-5EECA2FB2F13}" srcOrd="0" destOrd="0" presId="urn:microsoft.com/office/officeart/2005/8/layout/radial5"/>
    <dgm:cxn modelId="{7EF70CD1-2744-474E-A7AD-6016CA5291D7}" type="presOf" srcId="{FD396D0A-414D-4762-9B8C-AFB39B78E35E}" destId="{34006B34-A3E4-4969-941F-C44DE28D0A61}" srcOrd="1" destOrd="0" presId="urn:microsoft.com/office/officeart/2005/8/layout/radial5"/>
    <dgm:cxn modelId="{C815CF76-9DF4-4A46-A43A-B40B2BFD0D04}" srcId="{01E08947-0F39-46DE-ADD1-EEFF865B19FE}" destId="{46D3DABB-16C3-49F8-921C-F0E5BE19D05D}" srcOrd="0" destOrd="0" parTransId="{04676676-2345-4108-BD6D-903413BE2592}" sibTransId="{92FE4A41-A82F-46E0-A438-64C4ECAF1718}"/>
    <dgm:cxn modelId="{5217F031-D65F-4754-AF1C-E28606B6BF5A}" srcId="{46D3DABB-16C3-49F8-921C-F0E5BE19D05D}" destId="{8E26EC3B-078D-4982-A55F-D4D732505155}" srcOrd="3" destOrd="0" parTransId="{FD396D0A-414D-4762-9B8C-AFB39B78E35E}" sibTransId="{716F0B71-7865-40EB-B9F8-ADC6309B18A5}"/>
    <dgm:cxn modelId="{6AE82017-5F5F-4036-AF7C-D08F80E5AB92}" type="presOf" srcId="{49A03911-4FAC-4FB8-AFD8-51A5D4F15BF4}" destId="{07164DDA-86EA-4EB8-8F76-BD189613000B}" srcOrd="1" destOrd="0" presId="urn:microsoft.com/office/officeart/2005/8/layout/radial5"/>
    <dgm:cxn modelId="{5A65F16B-AD27-46D5-80FA-3180EC7B7264}" srcId="{46D3DABB-16C3-49F8-921C-F0E5BE19D05D}" destId="{39503569-9B86-4227-A8FE-D4BAF605006F}" srcOrd="4" destOrd="0" parTransId="{8CDBB7AE-8F06-4E4E-86EE-BCF1B8ED408F}" sibTransId="{AA932E64-C475-4FF4-AC53-6FE5DFE47F9B}"/>
    <dgm:cxn modelId="{04BBE0F5-1454-49D4-999A-9AD6986BF2B0}" type="presOf" srcId="{01E08947-0F39-46DE-ADD1-EEFF865B19FE}" destId="{8EE83016-76FA-4555-AF88-81F6239562E9}" srcOrd="0" destOrd="0" presId="urn:microsoft.com/office/officeart/2005/8/layout/radial5"/>
    <dgm:cxn modelId="{7613E11A-EB1D-4528-A420-2B5D3F5E5603}" srcId="{46D3DABB-16C3-49F8-921C-F0E5BE19D05D}" destId="{C70F091A-7F4C-4BC0-AA1D-A480729CA005}" srcOrd="0" destOrd="0" parTransId="{49A03911-4FAC-4FB8-AFD8-51A5D4F15BF4}" sibTransId="{A4F38EA1-70B2-4DCA-9605-BEF8DC947264}"/>
    <dgm:cxn modelId="{718E9644-4407-46CF-B8E9-D75F05A5FC88}" type="presParOf" srcId="{8EE83016-76FA-4555-AF88-81F6239562E9}" destId="{80E272E5-E1C2-43A5-A456-CF8E4391B274}" srcOrd="0" destOrd="0" presId="urn:microsoft.com/office/officeart/2005/8/layout/radial5"/>
    <dgm:cxn modelId="{09FDEAD3-5A15-401A-AEF2-49679EE0A2FE}" type="presParOf" srcId="{8EE83016-76FA-4555-AF88-81F6239562E9}" destId="{B34A13EC-AFE5-4D91-9271-5EECA2FB2F13}" srcOrd="1" destOrd="0" presId="urn:microsoft.com/office/officeart/2005/8/layout/radial5"/>
    <dgm:cxn modelId="{C6DA5D28-235C-41F5-8919-AA033BF2FEE4}" type="presParOf" srcId="{B34A13EC-AFE5-4D91-9271-5EECA2FB2F13}" destId="{07164DDA-86EA-4EB8-8F76-BD189613000B}" srcOrd="0" destOrd="0" presId="urn:microsoft.com/office/officeart/2005/8/layout/radial5"/>
    <dgm:cxn modelId="{DE4B4749-4FEB-4312-9D93-68B7D12CE223}" type="presParOf" srcId="{8EE83016-76FA-4555-AF88-81F6239562E9}" destId="{D28DA24B-87EC-470C-B3DC-B9DEE428164A}" srcOrd="2" destOrd="0" presId="urn:microsoft.com/office/officeart/2005/8/layout/radial5"/>
    <dgm:cxn modelId="{3C07392A-56C8-49A6-933F-572A57730FC0}" type="presParOf" srcId="{8EE83016-76FA-4555-AF88-81F6239562E9}" destId="{A1CD4AE4-A047-4C35-98EA-EC8F5C1F753D}" srcOrd="3" destOrd="0" presId="urn:microsoft.com/office/officeart/2005/8/layout/radial5"/>
    <dgm:cxn modelId="{19693C46-521B-453A-93E8-A39C670A1999}" type="presParOf" srcId="{A1CD4AE4-A047-4C35-98EA-EC8F5C1F753D}" destId="{D29753DC-A5E5-4F1D-8985-146731A8B305}" srcOrd="0" destOrd="0" presId="urn:microsoft.com/office/officeart/2005/8/layout/radial5"/>
    <dgm:cxn modelId="{0CE17370-5E7E-4241-8038-D0DABD60735F}" type="presParOf" srcId="{8EE83016-76FA-4555-AF88-81F6239562E9}" destId="{EBECFC4F-729A-4135-8087-5B5A3F9F7F34}" srcOrd="4" destOrd="0" presId="urn:microsoft.com/office/officeart/2005/8/layout/radial5"/>
    <dgm:cxn modelId="{AE1A3A1B-9A92-4DE7-8081-661D4A539BA3}" type="presParOf" srcId="{8EE83016-76FA-4555-AF88-81F6239562E9}" destId="{BEB5C56A-1A78-4B7E-8753-39B378805890}" srcOrd="5" destOrd="0" presId="urn:microsoft.com/office/officeart/2005/8/layout/radial5"/>
    <dgm:cxn modelId="{4CDAB42E-284F-40F0-9EB7-70541B28AD8E}" type="presParOf" srcId="{BEB5C56A-1A78-4B7E-8753-39B378805890}" destId="{1F5B8EF6-FFD6-4E3E-B5D2-4A6DA499C746}" srcOrd="0" destOrd="0" presId="urn:microsoft.com/office/officeart/2005/8/layout/radial5"/>
    <dgm:cxn modelId="{ACAA27DB-6653-4C0B-A4AC-81D3072B6DB6}" type="presParOf" srcId="{8EE83016-76FA-4555-AF88-81F6239562E9}" destId="{5261DA75-7B62-46E9-8733-9F658A5429A0}" srcOrd="6" destOrd="0" presId="urn:microsoft.com/office/officeart/2005/8/layout/radial5"/>
    <dgm:cxn modelId="{5715DAA9-7A8C-4676-A53E-1948025D6A64}" type="presParOf" srcId="{8EE83016-76FA-4555-AF88-81F6239562E9}" destId="{A00C584D-2270-4C8C-A4FA-04A3B6481D27}" srcOrd="7" destOrd="0" presId="urn:microsoft.com/office/officeart/2005/8/layout/radial5"/>
    <dgm:cxn modelId="{8B8EDFD2-AC6B-4115-B8B7-5E061BD43D63}" type="presParOf" srcId="{A00C584D-2270-4C8C-A4FA-04A3B6481D27}" destId="{34006B34-A3E4-4969-941F-C44DE28D0A61}" srcOrd="0" destOrd="0" presId="urn:microsoft.com/office/officeart/2005/8/layout/radial5"/>
    <dgm:cxn modelId="{E0267C75-A0CC-4CD4-BCF9-AC0D515E3C62}" type="presParOf" srcId="{8EE83016-76FA-4555-AF88-81F6239562E9}" destId="{667B0C1D-77CF-4979-9014-F637129DE08B}" srcOrd="8" destOrd="0" presId="urn:microsoft.com/office/officeart/2005/8/layout/radial5"/>
    <dgm:cxn modelId="{D2B6FCE8-DE29-4790-9F61-DBEE9224AD49}" type="presParOf" srcId="{8EE83016-76FA-4555-AF88-81F6239562E9}" destId="{54F073B2-8EE1-4D38-843D-BD02E8D9CE0F}" srcOrd="9" destOrd="0" presId="urn:microsoft.com/office/officeart/2005/8/layout/radial5"/>
    <dgm:cxn modelId="{A276D911-FCB3-4473-9AFC-A88A63C0F63B}" type="presParOf" srcId="{54F073B2-8EE1-4D38-843D-BD02E8D9CE0F}" destId="{CD8FA408-E378-47B7-82B0-F23652280DF0}" srcOrd="0" destOrd="0" presId="urn:microsoft.com/office/officeart/2005/8/layout/radial5"/>
    <dgm:cxn modelId="{CFAE441D-0DDB-4DB1-A880-75A07D248603}" type="presParOf" srcId="{8EE83016-76FA-4555-AF88-81F6239562E9}" destId="{A48F20F9-3F94-448D-BE69-9E392754111B}" srcOrd="10" destOrd="0" presId="urn:microsoft.com/office/officeart/2005/8/layout/radial5"/>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BC42C-B0AE-44F1-8B52-474AA812A124}">
      <dsp:nvSpPr>
        <dsp:cNvPr id="0" name=""/>
        <dsp:cNvSpPr/>
      </dsp:nvSpPr>
      <dsp:spPr>
        <a:xfrm>
          <a:off x="1109908" y="650162"/>
          <a:ext cx="493620" cy="49362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a:latin typeface="微软雅黑" panose="020B0503020204020204" pitchFamily="34" charset="-122"/>
              <a:ea typeface="微软雅黑" panose="020B0503020204020204" pitchFamily="34" charset="-122"/>
            </a:rPr>
            <a:t>针女</a:t>
          </a:r>
        </a:p>
      </dsp:txBody>
      <dsp:txXfrm>
        <a:off x="1182197" y="722451"/>
        <a:ext cx="349042" cy="349042"/>
      </dsp:txXfrm>
    </dsp:sp>
    <dsp:sp modelId="{75691DDA-6416-4BAC-9CA2-943C75E87D0B}">
      <dsp:nvSpPr>
        <dsp:cNvPr id="0" name=""/>
        <dsp:cNvSpPr/>
      </dsp:nvSpPr>
      <dsp:spPr>
        <a:xfrm rot="16200000">
          <a:off x="1282243" y="559314"/>
          <a:ext cx="148950" cy="32745"/>
        </a:xfrm>
        <a:custGeom>
          <a:avLst/>
          <a:gdLst/>
          <a:ahLst/>
          <a:cxnLst/>
          <a:rect l="0" t="0" r="0" b="0"/>
          <a:pathLst>
            <a:path>
              <a:moveTo>
                <a:pt x="0" y="16372"/>
              </a:moveTo>
              <a:lnTo>
                <a:pt x="148950" y="1637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1352994" y="571963"/>
        <a:ext cx="7447" cy="7447"/>
      </dsp:txXfrm>
    </dsp:sp>
    <dsp:sp modelId="{B45C5B21-E274-4177-99F0-BE078A7389C3}">
      <dsp:nvSpPr>
        <dsp:cNvPr id="0" name=""/>
        <dsp:cNvSpPr/>
      </dsp:nvSpPr>
      <dsp:spPr>
        <a:xfrm>
          <a:off x="1109908" y="7591"/>
          <a:ext cx="493620" cy="49362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a:latin typeface="微软雅黑" panose="020B0503020204020204" pitchFamily="34" charset="-122"/>
              <a:ea typeface="微软雅黑" panose="020B0503020204020204" pitchFamily="34" charset="-122"/>
            </a:rPr>
            <a:t>针女花鸟</a:t>
          </a:r>
        </a:p>
      </dsp:txBody>
      <dsp:txXfrm>
        <a:off x="1182197" y="79880"/>
        <a:ext cx="349042" cy="349042"/>
      </dsp:txXfrm>
    </dsp:sp>
    <dsp:sp modelId="{93EBD109-7380-4033-AD4D-F86EBCA38572}">
      <dsp:nvSpPr>
        <dsp:cNvPr id="0" name=""/>
        <dsp:cNvSpPr/>
      </dsp:nvSpPr>
      <dsp:spPr>
        <a:xfrm>
          <a:off x="1603528" y="880599"/>
          <a:ext cx="148950" cy="32745"/>
        </a:xfrm>
        <a:custGeom>
          <a:avLst/>
          <a:gdLst/>
          <a:ahLst/>
          <a:cxnLst/>
          <a:rect l="0" t="0" r="0" b="0"/>
          <a:pathLst>
            <a:path>
              <a:moveTo>
                <a:pt x="0" y="16372"/>
              </a:moveTo>
              <a:lnTo>
                <a:pt x="148950" y="1637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1674280" y="893248"/>
        <a:ext cx="7447" cy="7447"/>
      </dsp:txXfrm>
    </dsp:sp>
    <dsp:sp modelId="{3A99D79B-4855-4C8C-BDCB-254788B0CD3E}">
      <dsp:nvSpPr>
        <dsp:cNvPr id="0" name=""/>
        <dsp:cNvSpPr/>
      </dsp:nvSpPr>
      <dsp:spPr>
        <a:xfrm>
          <a:off x="1752479" y="650162"/>
          <a:ext cx="493620" cy="493620"/>
        </a:xfrm>
        <a:prstGeom prst="ellipse">
          <a:avLst/>
        </a:prstGeom>
        <a:solidFill>
          <a:schemeClr val="accent4">
            <a:hueOff val="4905451"/>
            <a:satOff val="4318"/>
            <a:lumOff val="-150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a:latin typeface="微软雅黑" panose="020B0503020204020204" pitchFamily="34" charset="-122"/>
              <a:ea typeface="微软雅黑" panose="020B0503020204020204" pitchFamily="34" charset="-122"/>
            </a:rPr>
            <a:t>爆伤针女</a:t>
          </a:r>
        </a:p>
      </dsp:txBody>
      <dsp:txXfrm>
        <a:off x="1824768" y="722451"/>
        <a:ext cx="349042" cy="349042"/>
      </dsp:txXfrm>
    </dsp:sp>
    <dsp:sp modelId="{FC85D491-7C6D-44DE-8F8C-99AC2CB2EAA6}">
      <dsp:nvSpPr>
        <dsp:cNvPr id="0" name=""/>
        <dsp:cNvSpPr/>
      </dsp:nvSpPr>
      <dsp:spPr>
        <a:xfrm rot="5400000">
          <a:off x="1282243" y="1201885"/>
          <a:ext cx="148950" cy="32745"/>
        </a:xfrm>
        <a:custGeom>
          <a:avLst/>
          <a:gdLst/>
          <a:ahLst/>
          <a:cxnLst/>
          <a:rect l="0" t="0" r="0" b="0"/>
          <a:pathLst>
            <a:path>
              <a:moveTo>
                <a:pt x="0" y="16372"/>
              </a:moveTo>
              <a:lnTo>
                <a:pt x="148950" y="1637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1352994" y="1214534"/>
        <a:ext cx="7447" cy="7447"/>
      </dsp:txXfrm>
    </dsp:sp>
    <dsp:sp modelId="{C0CF3B54-5180-4264-AED2-AE59AE23AA7C}">
      <dsp:nvSpPr>
        <dsp:cNvPr id="0" name=""/>
        <dsp:cNvSpPr/>
      </dsp:nvSpPr>
      <dsp:spPr>
        <a:xfrm>
          <a:off x="1109908" y="1292733"/>
          <a:ext cx="493620" cy="493620"/>
        </a:xfrm>
        <a:prstGeom prst="ellipse">
          <a:avLst/>
        </a:prstGeom>
        <a:solidFill>
          <a:schemeClr val="accent4">
            <a:hueOff val="9810903"/>
            <a:satOff val="8637"/>
            <a:lumOff val="-30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a:latin typeface="微软雅黑" panose="020B0503020204020204" pitchFamily="34" charset="-122"/>
              <a:ea typeface="微软雅黑" panose="020B0503020204020204" pitchFamily="34" charset="-122"/>
            </a:rPr>
            <a:t>针女输出</a:t>
          </a:r>
        </a:p>
      </dsp:txBody>
      <dsp:txXfrm>
        <a:off x="1182197" y="1365022"/>
        <a:ext cx="349042" cy="349042"/>
      </dsp:txXfrm>
    </dsp:sp>
    <dsp:sp modelId="{6565409E-6254-42FD-9A39-B4FD21B274E7}">
      <dsp:nvSpPr>
        <dsp:cNvPr id="0" name=""/>
        <dsp:cNvSpPr/>
      </dsp:nvSpPr>
      <dsp:spPr>
        <a:xfrm rot="10800000">
          <a:off x="960957" y="880599"/>
          <a:ext cx="148950" cy="32745"/>
        </a:xfrm>
        <a:custGeom>
          <a:avLst/>
          <a:gdLst/>
          <a:ahLst/>
          <a:cxnLst/>
          <a:rect l="0" t="0" r="0" b="0"/>
          <a:pathLst>
            <a:path>
              <a:moveTo>
                <a:pt x="0" y="16372"/>
              </a:moveTo>
              <a:lnTo>
                <a:pt x="148950" y="1637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rot="10800000">
        <a:off x="1031709" y="893248"/>
        <a:ext cx="7447" cy="7447"/>
      </dsp:txXfrm>
    </dsp:sp>
    <dsp:sp modelId="{9604ED04-D481-4177-9C9B-FE9C340557EA}">
      <dsp:nvSpPr>
        <dsp:cNvPr id="0" name=""/>
        <dsp:cNvSpPr/>
      </dsp:nvSpPr>
      <dsp:spPr>
        <a:xfrm>
          <a:off x="467337" y="650162"/>
          <a:ext cx="493620" cy="493620"/>
        </a:xfrm>
        <a:prstGeom prst="ellipse">
          <a:avLst/>
        </a:prstGeom>
        <a:solidFill>
          <a:schemeClr val="accent4">
            <a:hueOff val="14716353"/>
            <a:satOff val="12955"/>
            <a:lumOff val="-451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a:latin typeface="微软雅黑" panose="020B0503020204020204" pitchFamily="34" charset="-122"/>
              <a:ea typeface="微软雅黑" panose="020B0503020204020204" pitchFamily="34" charset="-122"/>
            </a:rPr>
            <a:t>针女樱花</a:t>
          </a:r>
        </a:p>
      </dsp:txBody>
      <dsp:txXfrm>
        <a:off x="539626" y="722451"/>
        <a:ext cx="349042" cy="3490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3F7B09-F6BA-46E9-BA58-5BE746A1E58F}">
      <dsp:nvSpPr>
        <dsp:cNvPr id="0" name=""/>
        <dsp:cNvSpPr/>
      </dsp:nvSpPr>
      <dsp:spPr>
        <a:xfrm>
          <a:off x="959614" y="601298"/>
          <a:ext cx="457034" cy="457034"/>
        </a:xfrm>
        <a:prstGeom prst="ellipse">
          <a:avLst/>
        </a:prstGeom>
        <a:solidFill>
          <a:schemeClr val="accent1">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a:t>酒吞</a:t>
          </a:r>
        </a:p>
      </dsp:txBody>
      <dsp:txXfrm>
        <a:off x="1026545" y="668229"/>
        <a:ext cx="323172" cy="323172"/>
      </dsp:txXfrm>
    </dsp:sp>
    <dsp:sp modelId="{198AD83A-D75F-4749-AEBC-6C72F505A5AC}">
      <dsp:nvSpPr>
        <dsp:cNvPr id="0" name=""/>
        <dsp:cNvSpPr/>
      </dsp:nvSpPr>
      <dsp:spPr>
        <a:xfrm rot="16200000">
          <a:off x="1119070" y="514927"/>
          <a:ext cx="138122" cy="34619"/>
        </a:xfrm>
        <a:custGeom>
          <a:avLst/>
          <a:gdLst/>
          <a:ahLst/>
          <a:cxnLst/>
          <a:rect l="0" t="0" r="0" b="0"/>
          <a:pathLst>
            <a:path>
              <a:moveTo>
                <a:pt x="0" y="17309"/>
              </a:moveTo>
              <a:lnTo>
                <a:pt x="138122" y="17309"/>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184678" y="528784"/>
        <a:ext cx="6906" cy="6906"/>
      </dsp:txXfrm>
    </dsp:sp>
    <dsp:sp modelId="{017ED72C-8524-4458-B8F2-227BD882FA0F}">
      <dsp:nvSpPr>
        <dsp:cNvPr id="0" name=""/>
        <dsp:cNvSpPr/>
      </dsp:nvSpPr>
      <dsp:spPr>
        <a:xfrm>
          <a:off x="959614" y="6142"/>
          <a:ext cx="457034" cy="457034"/>
        </a:xfrm>
        <a:prstGeom prst="ellips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想要</a:t>
          </a:r>
          <a:endParaRPr lang="en-US" altLang="zh-CN" sz="800" kern="1200"/>
        </a:p>
        <a:p>
          <a:pPr lvl="0" algn="ctr" defTabSz="355600">
            <a:lnSpc>
              <a:spcPct val="90000"/>
            </a:lnSpc>
            <a:spcBef>
              <a:spcPct val="0"/>
            </a:spcBef>
            <a:spcAft>
              <a:spcPct val="35000"/>
            </a:spcAft>
          </a:pPr>
          <a:r>
            <a:rPr lang="zh-CN" altLang="en-US" sz="800" kern="1200"/>
            <a:t>酒吞</a:t>
          </a:r>
        </a:p>
      </dsp:txBody>
      <dsp:txXfrm>
        <a:off x="1026545" y="73073"/>
        <a:ext cx="323172" cy="323172"/>
      </dsp:txXfrm>
    </dsp:sp>
    <dsp:sp modelId="{21E21E9A-C438-42B2-9426-9A5D1CD8C307}">
      <dsp:nvSpPr>
        <dsp:cNvPr id="0" name=""/>
        <dsp:cNvSpPr/>
      </dsp:nvSpPr>
      <dsp:spPr>
        <a:xfrm>
          <a:off x="1416649" y="812506"/>
          <a:ext cx="138122" cy="34619"/>
        </a:xfrm>
        <a:custGeom>
          <a:avLst/>
          <a:gdLst/>
          <a:ahLst/>
          <a:cxnLst/>
          <a:rect l="0" t="0" r="0" b="0"/>
          <a:pathLst>
            <a:path>
              <a:moveTo>
                <a:pt x="0" y="17309"/>
              </a:moveTo>
              <a:lnTo>
                <a:pt x="138122" y="17309"/>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482257" y="826362"/>
        <a:ext cx="6906" cy="6906"/>
      </dsp:txXfrm>
    </dsp:sp>
    <dsp:sp modelId="{9A5BE4E5-95D3-42AB-AE65-920B95913CA7}">
      <dsp:nvSpPr>
        <dsp:cNvPr id="0" name=""/>
        <dsp:cNvSpPr/>
      </dsp:nvSpPr>
      <dsp:spPr>
        <a:xfrm>
          <a:off x="1554771" y="601298"/>
          <a:ext cx="457034" cy="457034"/>
        </a:xfrm>
        <a:prstGeom prst="ellipse">
          <a:avLst/>
        </a:prstGeom>
        <a:solidFill>
          <a:schemeClr val="accent1">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dirty="0"/>
            <a:t>吸血姬酒吞</a:t>
          </a:r>
        </a:p>
      </dsp:txBody>
      <dsp:txXfrm>
        <a:off x="1621702" y="668229"/>
        <a:ext cx="323172" cy="323172"/>
      </dsp:txXfrm>
    </dsp:sp>
    <dsp:sp modelId="{278193C4-7066-4C15-8E07-075A69E27F66}">
      <dsp:nvSpPr>
        <dsp:cNvPr id="0" name=""/>
        <dsp:cNvSpPr/>
      </dsp:nvSpPr>
      <dsp:spPr>
        <a:xfrm rot="5400000">
          <a:off x="1119070" y="1110084"/>
          <a:ext cx="138122" cy="34619"/>
        </a:xfrm>
        <a:custGeom>
          <a:avLst/>
          <a:gdLst/>
          <a:ahLst/>
          <a:cxnLst/>
          <a:rect l="0" t="0" r="0" b="0"/>
          <a:pathLst>
            <a:path>
              <a:moveTo>
                <a:pt x="0" y="17309"/>
              </a:moveTo>
              <a:lnTo>
                <a:pt x="138122" y="17309"/>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184678" y="1123941"/>
        <a:ext cx="6906" cy="6906"/>
      </dsp:txXfrm>
    </dsp:sp>
    <dsp:sp modelId="{C18D5EE5-2177-405B-9DAF-1A46D05683CF}">
      <dsp:nvSpPr>
        <dsp:cNvPr id="0" name=""/>
        <dsp:cNvSpPr/>
      </dsp:nvSpPr>
      <dsp:spPr>
        <a:xfrm>
          <a:off x="959614" y="1196455"/>
          <a:ext cx="457034" cy="457034"/>
        </a:xfrm>
        <a:prstGeom prst="ellipse">
          <a:avLst/>
        </a:prstGeom>
        <a:solidFill>
          <a:schemeClr val="accent1">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酒吞</a:t>
          </a:r>
          <a:endParaRPr lang="en-US" altLang="zh-CN" sz="800" kern="1200"/>
        </a:p>
        <a:p>
          <a:pPr lvl="0" algn="ctr" defTabSz="355600">
            <a:lnSpc>
              <a:spcPct val="90000"/>
            </a:lnSpc>
            <a:spcBef>
              <a:spcPct val="0"/>
            </a:spcBef>
            <a:spcAft>
              <a:spcPct val="35000"/>
            </a:spcAft>
          </a:pPr>
          <a:r>
            <a:rPr lang="zh-CN" altLang="en-US" sz="800" kern="1200"/>
            <a:t>茨木</a:t>
          </a:r>
        </a:p>
      </dsp:txBody>
      <dsp:txXfrm>
        <a:off x="1026545" y="1263386"/>
        <a:ext cx="323172" cy="323172"/>
      </dsp:txXfrm>
    </dsp:sp>
    <dsp:sp modelId="{B33241A0-6755-41F5-A3B2-618D601446E1}">
      <dsp:nvSpPr>
        <dsp:cNvPr id="0" name=""/>
        <dsp:cNvSpPr/>
      </dsp:nvSpPr>
      <dsp:spPr>
        <a:xfrm rot="10800000">
          <a:off x="821492" y="812506"/>
          <a:ext cx="138122" cy="34619"/>
        </a:xfrm>
        <a:custGeom>
          <a:avLst/>
          <a:gdLst/>
          <a:ahLst/>
          <a:cxnLst/>
          <a:rect l="0" t="0" r="0" b="0"/>
          <a:pathLst>
            <a:path>
              <a:moveTo>
                <a:pt x="0" y="17309"/>
              </a:moveTo>
              <a:lnTo>
                <a:pt x="138122" y="17309"/>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887100" y="826362"/>
        <a:ext cx="6906" cy="6906"/>
      </dsp:txXfrm>
    </dsp:sp>
    <dsp:sp modelId="{FCC98AE0-A50E-49CA-BF7D-812801F138CF}">
      <dsp:nvSpPr>
        <dsp:cNvPr id="0" name=""/>
        <dsp:cNvSpPr/>
      </dsp:nvSpPr>
      <dsp:spPr>
        <a:xfrm>
          <a:off x="364458" y="601298"/>
          <a:ext cx="457034" cy="457034"/>
        </a:xfrm>
        <a:prstGeom prst="ellipse">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桃花</a:t>
          </a:r>
          <a:endParaRPr lang="en-US" altLang="zh-CN" sz="800" kern="1200"/>
        </a:p>
        <a:p>
          <a:pPr lvl="0" algn="ctr" defTabSz="355600">
            <a:lnSpc>
              <a:spcPct val="90000"/>
            </a:lnSpc>
            <a:spcBef>
              <a:spcPct val="0"/>
            </a:spcBef>
            <a:spcAft>
              <a:spcPct val="35000"/>
            </a:spcAft>
          </a:pPr>
          <a:r>
            <a:rPr lang="zh-CN" altLang="en-US" sz="800" kern="1200"/>
            <a:t>酒吞</a:t>
          </a:r>
        </a:p>
      </dsp:txBody>
      <dsp:txXfrm>
        <a:off x="431389" y="668229"/>
        <a:ext cx="323172" cy="3231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272E5-E1C2-43A5-A456-CF8E4391B274}">
      <dsp:nvSpPr>
        <dsp:cNvPr id="0" name=""/>
        <dsp:cNvSpPr/>
      </dsp:nvSpPr>
      <dsp:spPr>
        <a:xfrm>
          <a:off x="927856" y="653730"/>
          <a:ext cx="395467" cy="39546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zh-CN" altLang="en-US" sz="800" kern="1200"/>
            <a:t>辉夜姬</a:t>
          </a:r>
        </a:p>
      </dsp:txBody>
      <dsp:txXfrm>
        <a:off x="985771" y="711645"/>
        <a:ext cx="279637" cy="279637"/>
      </dsp:txXfrm>
    </dsp:sp>
    <dsp:sp modelId="{B34A13EC-AFE5-4D91-9271-5EECA2FB2F13}">
      <dsp:nvSpPr>
        <dsp:cNvPr id="0" name=""/>
        <dsp:cNvSpPr/>
      </dsp:nvSpPr>
      <dsp:spPr>
        <a:xfrm rot="16200000">
          <a:off x="1083495" y="511100"/>
          <a:ext cx="84188" cy="13117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096123" y="549964"/>
        <a:ext cx="58932" cy="78707"/>
      </dsp:txXfrm>
    </dsp:sp>
    <dsp:sp modelId="{D28DA24B-87EC-470C-B3DC-B9DEE428164A}">
      <dsp:nvSpPr>
        <dsp:cNvPr id="0" name=""/>
        <dsp:cNvSpPr/>
      </dsp:nvSpPr>
      <dsp:spPr>
        <a:xfrm>
          <a:off x="878422" y="548"/>
          <a:ext cx="494334" cy="49433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zh-CN" altLang="en-US" sz="800" kern="1200" dirty="0"/>
            <a:t>许愿辉夜姬</a:t>
          </a:r>
        </a:p>
      </dsp:txBody>
      <dsp:txXfrm>
        <a:off x="950816" y="72942"/>
        <a:ext cx="349546" cy="349546"/>
      </dsp:txXfrm>
    </dsp:sp>
    <dsp:sp modelId="{A1CD4AE4-A047-4C35-98EA-EC8F5C1F753D}">
      <dsp:nvSpPr>
        <dsp:cNvPr id="0" name=""/>
        <dsp:cNvSpPr/>
      </dsp:nvSpPr>
      <dsp:spPr>
        <a:xfrm rot="20520000">
          <a:off x="1344821" y="700964"/>
          <a:ext cx="84188" cy="13117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345439" y="731102"/>
        <a:ext cx="58932" cy="78707"/>
      </dsp:txXfrm>
    </dsp:sp>
    <dsp:sp modelId="{EBECFC4F-729A-4135-8087-5B5A3F9F7F34}">
      <dsp:nvSpPr>
        <dsp:cNvPr id="0" name=""/>
        <dsp:cNvSpPr/>
      </dsp:nvSpPr>
      <dsp:spPr>
        <a:xfrm>
          <a:off x="1452621" y="417728"/>
          <a:ext cx="494334" cy="494334"/>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zh-CN" altLang="en-US" sz="800" kern="1200"/>
            <a:t>想要辉夜姬</a:t>
          </a:r>
        </a:p>
      </dsp:txBody>
      <dsp:txXfrm>
        <a:off x="1525015" y="490122"/>
        <a:ext cx="349546" cy="349546"/>
      </dsp:txXfrm>
    </dsp:sp>
    <dsp:sp modelId="{BEB5C56A-1A78-4B7E-8753-39B378805890}">
      <dsp:nvSpPr>
        <dsp:cNvPr id="0" name=""/>
        <dsp:cNvSpPr/>
      </dsp:nvSpPr>
      <dsp:spPr>
        <a:xfrm rot="3240000">
          <a:off x="1245004" y="1008172"/>
          <a:ext cx="84188" cy="13117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250209" y="1024192"/>
        <a:ext cx="58932" cy="78707"/>
      </dsp:txXfrm>
    </dsp:sp>
    <dsp:sp modelId="{5261DA75-7B62-46E9-8733-9F658A5429A0}">
      <dsp:nvSpPr>
        <dsp:cNvPr id="0" name=""/>
        <dsp:cNvSpPr/>
      </dsp:nvSpPr>
      <dsp:spPr>
        <a:xfrm>
          <a:off x="1233296" y="1092740"/>
          <a:ext cx="494334" cy="494334"/>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zh-CN" altLang="en-US" sz="800" kern="1200"/>
            <a:t>辉夜姬加强</a:t>
          </a:r>
        </a:p>
      </dsp:txBody>
      <dsp:txXfrm>
        <a:off x="1305690" y="1165134"/>
        <a:ext cx="349546" cy="349546"/>
      </dsp:txXfrm>
    </dsp:sp>
    <dsp:sp modelId="{A00C584D-2270-4C8C-A4FA-04A3B6481D27}">
      <dsp:nvSpPr>
        <dsp:cNvPr id="0" name=""/>
        <dsp:cNvSpPr/>
      </dsp:nvSpPr>
      <dsp:spPr>
        <a:xfrm rot="7560000">
          <a:off x="921986" y="1008172"/>
          <a:ext cx="84188" cy="131179"/>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942037" y="1024192"/>
        <a:ext cx="58932" cy="78707"/>
      </dsp:txXfrm>
    </dsp:sp>
    <dsp:sp modelId="{667B0C1D-77CF-4979-9014-F637129DE08B}">
      <dsp:nvSpPr>
        <dsp:cNvPr id="0" name=""/>
        <dsp:cNvSpPr/>
      </dsp:nvSpPr>
      <dsp:spPr>
        <a:xfrm>
          <a:off x="523548" y="1092740"/>
          <a:ext cx="494334" cy="494334"/>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zh-CN" altLang="en-US" sz="800" kern="1200"/>
            <a:t>辉夜姬碎片</a:t>
          </a:r>
        </a:p>
      </dsp:txBody>
      <dsp:txXfrm>
        <a:off x="595942" y="1165134"/>
        <a:ext cx="349546" cy="349546"/>
      </dsp:txXfrm>
    </dsp:sp>
    <dsp:sp modelId="{54F073B2-8EE1-4D38-843D-BD02E8D9CE0F}">
      <dsp:nvSpPr>
        <dsp:cNvPr id="0" name=""/>
        <dsp:cNvSpPr/>
      </dsp:nvSpPr>
      <dsp:spPr>
        <a:xfrm rot="11880000">
          <a:off x="822169" y="700964"/>
          <a:ext cx="84188" cy="131179"/>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846807" y="731102"/>
        <a:ext cx="58932" cy="78707"/>
      </dsp:txXfrm>
    </dsp:sp>
    <dsp:sp modelId="{A48F20F9-3F94-448D-BE69-9E392754111B}">
      <dsp:nvSpPr>
        <dsp:cNvPr id="0" name=""/>
        <dsp:cNvSpPr/>
      </dsp:nvSpPr>
      <dsp:spPr>
        <a:xfrm>
          <a:off x="304223" y="417728"/>
          <a:ext cx="494334" cy="494334"/>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zh-CN" altLang="en-US" sz="800" kern="1200"/>
            <a:t>蚌精辉夜姬</a:t>
          </a:r>
        </a:p>
      </dsp:txBody>
      <dsp:txXfrm>
        <a:off x="376617" y="490122"/>
        <a:ext cx="349546" cy="349546"/>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0.53568</cdr:x>
      <cdr:y>0.24665</cdr:y>
    </cdr:from>
    <cdr:to>
      <cdr:x>0.62465</cdr:x>
      <cdr:y>0.43021</cdr:y>
    </cdr:to>
    <cdr:sp macro="" textlink="">
      <cdr:nvSpPr>
        <cdr:cNvPr id="2" name="文本框 1"/>
        <cdr:cNvSpPr txBox="1"/>
      </cdr:nvSpPr>
      <cdr:spPr>
        <a:xfrm xmlns:a="http://schemas.openxmlformats.org/drawingml/2006/main">
          <a:off x="5505450" y="1228725"/>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zh-CN" altLang="en-US" sz="1100"/>
        </a:p>
      </cdr:txBody>
    </cdr:sp>
  </cdr:relSizeAnchor>
  <cdr:relSizeAnchor xmlns:cdr="http://schemas.openxmlformats.org/drawingml/2006/chartDrawing">
    <cdr:from>
      <cdr:x>0.54773</cdr:x>
      <cdr:y>0.32505</cdr:y>
    </cdr:from>
    <cdr:to>
      <cdr:x>0.6367</cdr:x>
      <cdr:y>0.5086</cdr:y>
    </cdr:to>
    <cdr:sp macro="" textlink="">
      <cdr:nvSpPr>
        <cdr:cNvPr id="3" name="文本框 2"/>
        <cdr:cNvSpPr txBox="1"/>
      </cdr:nvSpPr>
      <cdr:spPr>
        <a:xfrm xmlns:a="http://schemas.openxmlformats.org/drawingml/2006/main">
          <a:off x="5629275" y="161925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zh-CN" altLang="en-US" sz="1100"/>
        </a:p>
      </cdr:txBody>
    </cdr:sp>
  </cdr:relSizeAnchor>
  <cdr:relSizeAnchor xmlns:cdr="http://schemas.openxmlformats.org/drawingml/2006/chartDrawing">
    <cdr:from>
      <cdr:x>0.5431</cdr:x>
      <cdr:y>0.29637</cdr:y>
    </cdr:from>
    <cdr:to>
      <cdr:x>0.63207</cdr:x>
      <cdr:y>0.47992</cdr:y>
    </cdr:to>
    <cdr:sp macro="" textlink="">
      <cdr:nvSpPr>
        <cdr:cNvPr id="4" name="文本框 3"/>
        <cdr:cNvSpPr txBox="1"/>
      </cdr:nvSpPr>
      <cdr:spPr>
        <a:xfrm xmlns:a="http://schemas.openxmlformats.org/drawingml/2006/main">
          <a:off x="5581650" y="1476375"/>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zh-CN" altLang="en-US" sz="110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80FE7A-E46C-481B-A474-94F0023DF0EB}" type="datetimeFigureOut">
              <a:rPr lang="zh-CN" altLang="en-US" smtClean="0"/>
              <a:t>2017/8/18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6D6A01-66A6-41DB-92CC-920FC3B03F6E}" type="slidenum">
              <a:rPr lang="zh-CN" altLang="en-US" smtClean="0"/>
              <a:t>‹#›</a:t>
            </a:fld>
            <a:endParaRPr lang="zh-CN" altLang="en-US"/>
          </a:p>
        </p:txBody>
      </p:sp>
    </p:spTree>
    <p:extLst>
      <p:ext uri="{BB962C8B-B14F-4D97-AF65-F5344CB8AC3E}">
        <p14:creationId xmlns:p14="http://schemas.microsoft.com/office/powerpoint/2010/main" val="384441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a:t>
            </a:fld>
            <a:endParaRPr lang="zh-CN" altLang="en-US"/>
          </a:p>
        </p:txBody>
      </p:sp>
    </p:spTree>
    <p:extLst>
      <p:ext uri="{BB962C8B-B14F-4D97-AF65-F5344CB8AC3E}">
        <p14:creationId xmlns:p14="http://schemas.microsoft.com/office/powerpoint/2010/main" val="276249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10</a:t>
            </a:fld>
            <a:endParaRPr lang="zh-CN" altLang="en-US"/>
          </a:p>
        </p:txBody>
      </p:sp>
    </p:spTree>
    <p:extLst>
      <p:ext uri="{BB962C8B-B14F-4D97-AF65-F5344CB8AC3E}">
        <p14:creationId xmlns:p14="http://schemas.microsoft.com/office/powerpoint/2010/main" val="2552483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11</a:t>
            </a:fld>
            <a:endParaRPr lang="zh-CN" altLang="en-US"/>
          </a:p>
        </p:txBody>
      </p:sp>
    </p:spTree>
    <p:extLst>
      <p:ext uri="{BB962C8B-B14F-4D97-AF65-F5344CB8AC3E}">
        <p14:creationId xmlns:p14="http://schemas.microsoft.com/office/powerpoint/2010/main" val="3407365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12</a:t>
            </a:fld>
            <a:endParaRPr lang="zh-CN" altLang="en-US"/>
          </a:p>
        </p:txBody>
      </p:sp>
    </p:spTree>
    <p:extLst>
      <p:ext uri="{BB962C8B-B14F-4D97-AF65-F5344CB8AC3E}">
        <p14:creationId xmlns:p14="http://schemas.microsoft.com/office/powerpoint/2010/main" val="3586426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1625941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14</a:t>
            </a:fld>
            <a:endParaRPr lang="zh-CN" altLang="en-US"/>
          </a:p>
        </p:txBody>
      </p:sp>
    </p:spTree>
    <p:extLst>
      <p:ext uri="{BB962C8B-B14F-4D97-AF65-F5344CB8AC3E}">
        <p14:creationId xmlns:p14="http://schemas.microsoft.com/office/powerpoint/2010/main" val="2494920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15</a:t>
            </a:fld>
            <a:endParaRPr lang="zh-CN" altLang="en-US"/>
          </a:p>
        </p:txBody>
      </p:sp>
    </p:spTree>
    <p:extLst>
      <p:ext uri="{BB962C8B-B14F-4D97-AF65-F5344CB8AC3E}">
        <p14:creationId xmlns:p14="http://schemas.microsoft.com/office/powerpoint/2010/main" val="1518151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16</a:t>
            </a:fld>
            <a:endParaRPr lang="zh-CN" altLang="en-US"/>
          </a:p>
        </p:txBody>
      </p:sp>
    </p:spTree>
    <p:extLst>
      <p:ext uri="{BB962C8B-B14F-4D97-AF65-F5344CB8AC3E}">
        <p14:creationId xmlns:p14="http://schemas.microsoft.com/office/powerpoint/2010/main" val="563061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17</a:t>
            </a:fld>
            <a:endParaRPr lang="zh-CN" altLang="en-US"/>
          </a:p>
        </p:txBody>
      </p:sp>
    </p:spTree>
    <p:extLst>
      <p:ext uri="{BB962C8B-B14F-4D97-AF65-F5344CB8AC3E}">
        <p14:creationId xmlns:p14="http://schemas.microsoft.com/office/powerpoint/2010/main" val="758472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18</a:t>
            </a:fld>
            <a:endParaRPr lang="zh-CN" altLang="en-US"/>
          </a:p>
        </p:txBody>
      </p:sp>
    </p:spTree>
    <p:extLst>
      <p:ext uri="{BB962C8B-B14F-4D97-AF65-F5344CB8AC3E}">
        <p14:creationId xmlns:p14="http://schemas.microsoft.com/office/powerpoint/2010/main" val="3571943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19</a:t>
            </a:fld>
            <a:endParaRPr lang="zh-CN" altLang="en-US"/>
          </a:p>
        </p:txBody>
      </p:sp>
    </p:spTree>
    <p:extLst>
      <p:ext uri="{BB962C8B-B14F-4D97-AF65-F5344CB8AC3E}">
        <p14:creationId xmlns:p14="http://schemas.microsoft.com/office/powerpoint/2010/main" val="3521789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a:t>
            </a:fld>
            <a:endParaRPr lang="zh-CN" altLang="en-US"/>
          </a:p>
        </p:txBody>
      </p:sp>
    </p:spTree>
    <p:extLst>
      <p:ext uri="{BB962C8B-B14F-4D97-AF65-F5344CB8AC3E}">
        <p14:creationId xmlns:p14="http://schemas.microsoft.com/office/powerpoint/2010/main" val="1937727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20</a:t>
            </a:fld>
            <a:endParaRPr lang="zh-CN" altLang="en-US"/>
          </a:p>
        </p:txBody>
      </p:sp>
    </p:spTree>
    <p:extLst>
      <p:ext uri="{BB962C8B-B14F-4D97-AF65-F5344CB8AC3E}">
        <p14:creationId xmlns:p14="http://schemas.microsoft.com/office/powerpoint/2010/main" val="16907076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21</a:t>
            </a:fld>
            <a:endParaRPr lang="zh-CN" altLang="en-US"/>
          </a:p>
        </p:txBody>
      </p:sp>
    </p:spTree>
    <p:extLst>
      <p:ext uri="{BB962C8B-B14F-4D97-AF65-F5344CB8AC3E}">
        <p14:creationId xmlns:p14="http://schemas.microsoft.com/office/powerpoint/2010/main" val="1407508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22</a:t>
            </a:fld>
            <a:endParaRPr lang="zh-CN" altLang="en-US"/>
          </a:p>
        </p:txBody>
      </p:sp>
    </p:spTree>
    <p:extLst>
      <p:ext uri="{BB962C8B-B14F-4D97-AF65-F5344CB8AC3E}">
        <p14:creationId xmlns:p14="http://schemas.microsoft.com/office/powerpoint/2010/main" val="1226491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solidFill>
                  <a:prstClr val="black"/>
                </a:solidFill>
              </a:rPr>
              <a:pPr/>
              <a:t>23</a:t>
            </a:fld>
            <a:endParaRPr lang="zh-CN" altLang="en-US">
              <a:solidFill>
                <a:prstClr val="black"/>
              </a:solidFill>
            </a:endParaRPr>
          </a:p>
        </p:txBody>
      </p:sp>
    </p:spTree>
    <p:extLst>
      <p:ext uri="{BB962C8B-B14F-4D97-AF65-F5344CB8AC3E}">
        <p14:creationId xmlns:p14="http://schemas.microsoft.com/office/powerpoint/2010/main" val="3419349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24</a:t>
            </a:fld>
            <a:endParaRPr lang="zh-CN" altLang="en-US"/>
          </a:p>
        </p:txBody>
      </p:sp>
    </p:spTree>
    <p:extLst>
      <p:ext uri="{BB962C8B-B14F-4D97-AF65-F5344CB8AC3E}">
        <p14:creationId xmlns:p14="http://schemas.microsoft.com/office/powerpoint/2010/main" val="2051095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25</a:t>
            </a:fld>
            <a:endParaRPr lang="zh-CN" altLang="en-US"/>
          </a:p>
        </p:txBody>
      </p:sp>
    </p:spTree>
    <p:extLst>
      <p:ext uri="{BB962C8B-B14F-4D97-AF65-F5344CB8AC3E}">
        <p14:creationId xmlns:p14="http://schemas.microsoft.com/office/powerpoint/2010/main" val="859882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26</a:t>
            </a:fld>
            <a:endParaRPr lang="zh-CN" altLang="en-US"/>
          </a:p>
        </p:txBody>
      </p:sp>
    </p:spTree>
    <p:extLst>
      <p:ext uri="{BB962C8B-B14F-4D97-AF65-F5344CB8AC3E}">
        <p14:creationId xmlns:p14="http://schemas.microsoft.com/office/powerpoint/2010/main" val="2762495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3</a:t>
            </a:fld>
            <a:endParaRPr lang="zh-CN" altLang="en-US"/>
          </a:p>
        </p:txBody>
      </p:sp>
    </p:spTree>
    <p:extLst>
      <p:ext uri="{BB962C8B-B14F-4D97-AF65-F5344CB8AC3E}">
        <p14:creationId xmlns:p14="http://schemas.microsoft.com/office/powerpoint/2010/main" val="2562002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1959493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5</a:t>
            </a:fld>
            <a:endParaRPr lang="zh-CN" altLang="en-US"/>
          </a:p>
        </p:txBody>
      </p:sp>
    </p:spTree>
    <p:extLst>
      <p:ext uri="{BB962C8B-B14F-4D97-AF65-F5344CB8AC3E}">
        <p14:creationId xmlns:p14="http://schemas.microsoft.com/office/powerpoint/2010/main" val="2181801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504501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7</a:t>
            </a:fld>
            <a:endParaRPr lang="zh-CN" altLang="en-US"/>
          </a:p>
        </p:txBody>
      </p:sp>
    </p:spTree>
    <p:extLst>
      <p:ext uri="{BB962C8B-B14F-4D97-AF65-F5344CB8AC3E}">
        <p14:creationId xmlns:p14="http://schemas.microsoft.com/office/powerpoint/2010/main" val="2185550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8</a:t>
            </a:fld>
            <a:endParaRPr lang="zh-CN" altLang="en-US"/>
          </a:p>
        </p:txBody>
      </p:sp>
    </p:spTree>
    <p:extLst>
      <p:ext uri="{BB962C8B-B14F-4D97-AF65-F5344CB8AC3E}">
        <p14:creationId xmlns:p14="http://schemas.microsoft.com/office/powerpoint/2010/main" val="2710788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9</a:t>
            </a:fld>
            <a:endParaRPr lang="zh-CN" altLang="en-US"/>
          </a:p>
        </p:txBody>
      </p:sp>
    </p:spTree>
    <p:extLst>
      <p:ext uri="{BB962C8B-B14F-4D97-AF65-F5344CB8AC3E}">
        <p14:creationId xmlns:p14="http://schemas.microsoft.com/office/powerpoint/2010/main" val="2419924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490155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9"/>
          <p:cNvSpPr>
            <a:spLocks noChangeArrowheads="1"/>
          </p:cNvSpPr>
          <p:nvPr userDrawn="1"/>
        </p:nvSpPr>
        <p:spPr bwMode="auto">
          <a:xfrm>
            <a:off x="0" y="5019088"/>
            <a:ext cx="9145616" cy="126000"/>
          </a:xfrm>
          <a:prstGeom prst="rect">
            <a:avLst/>
          </a:prstGeom>
          <a:solidFill>
            <a:srgbClr val="007CD0"/>
          </a:solidFill>
          <a:ln>
            <a:noFill/>
          </a:ln>
          <a:extLst/>
        </p:spPr>
        <p:txBody>
          <a:bodyPr vert="horz" wrap="square" lIns="91440" tIns="45720" rIns="91440" bIns="45720" numCol="1" anchor="t" anchorCtr="0" compatLnSpc="1">
            <a:prstTxWarp prst="textNoShape">
              <a:avLst/>
            </a:prstTxWarp>
          </a:bodyPr>
          <a:lstStyle/>
          <a:p>
            <a:endParaRPr lang="zh-CN" altLang="en-US"/>
          </a:p>
        </p:txBody>
      </p:sp>
    </p:spTree>
  </p:cSld>
  <p:clrMap bg1="lt1" tx1="dk1" bg2="lt2" tx2="dk2" accent1="accent1" accent2="accent2" accent3="accent3" accent4="accent4" accent5="accent5" accent6="accent6" hlink="hlink" folHlink="folHlink"/>
  <p:sldLayoutIdLst>
    <p:sldLayoutId id="2147483651" r:id="rId1"/>
  </p:sldLayoutIdLst>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3"/>
                                        </p:tgtEl>
                                        <p:attrNameLst>
                                          <p:attrName>style.visibility</p:attrName>
                                        </p:attrNameLst>
                                      </p:cBhvr>
                                      <p:to>
                                        <p:strVal val="visible"/>
                                      </p:to>
                                    </p:set>
                                    <p:anim calcmode="lin" valueType="num">
                                      <p:cBhvr additive="base">
                                        <p:cTn id="7" dur="500" fill="hold"/>
                                        <p:tgtEl>
                                          <p:spTgt spid="113"/>
                                        </p:tgtEl>
                                        <p:attrNameLst>
                                          <p:attrName>ppt_x</p:attrName>
                                        </p:attrNameLst>
                                      </p:cBhvr>
                                      <p:tavLst>
                                        <p:tav tm="0">
                                          <p:val>
                                            <p:strVal val="0-#ppt_w/2"/>
                                          </p:val>
                                        </p:tav>
                                        <p:tav tm="100000">
                                          <p:val>
                                            <p:strVal val="#ppt_x"/>
                                          </p:val>
                                        </p:tav>
                                      </p:tavLst>
                                    </p:anim>
                                    <p:anim calcmode="lin" valueType="num">
                                      <p:cBhvr additive="base">
                                        <p:cTn id="8" dur="500" fill="hold"/>
                                        <p:tgtEl>
                                          <p:spTgt spid="1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523713"/>
      </p:ext>
    </p:extLst>
  </p:cSld>
  <p:clrMap bg1="lt1" tx1="dk1" bg2="lt2" tx2="dk2" accent1="accent1" accent2="accent2" accent3="accent3" accent4="accent4" accent5="accent5" accent6="accent6" hlink="hlink" folHlink="folHlink"/>
  <p:sldLayoutIdLst>
    <p:sldLayoutId id="2147483653" r:id="rId1"/>
  </p:sldLayoutIdLst>
  <mc:AlternateContent xmlns:mc="http://schemas.openxmlformats.org/markup-compatibility/2006" xmlns:p14="http://schemas.microsoft.com/office/powerpoint/2010/main">
    <mc:Choice Requires="p14">
      <p:transition p14:dur="10" advTm="0"/>
    </mc:Choice>
    <mc:Fallback xmlns="">
      <p:transition advTm="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18" Type="http://schemas.microsoft.com/office/2007/relationships/diagramDrawing" Target="../diagrams/drawing3.xml"/><Relationship Id="rId3" Type="http://schemas.openxmlformats.org/officeDocument/2006/relationships/image" Target="../media/image3.jpeg"/><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 Type="http://schemas.openxmlformats.org/officeDocument/2006/relationships/notesSlide" Target="../notesSlides/notesSlide14.xml"/><Relationship Id="rId16" Type="http://schemas.openxmlformats.org/officeDocument/2006/relationships/diagramQuickStyle" Target="../diagrams/quickStyl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5" Type="http://schemas.openxmlformats.org/officeDocument/2006/relationships/diagramLayout" Target="../diagrams/layout3.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hyperlink" Target="chathtml/20170609.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jpeg"/><Relationship Id="rId7"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9" name="组合 18"/>
          <p:cNvGrpSpPr/>
          <p:nvPr/>
        </p:nvGrpSpPr>
        <p:grpSpPr>
          <a:xfrm>
            <a:off x="5041281" y="1470348"/>
            <a:ext cx="864652" cy="864650"/>
            <a:chOff x="3402224" y="483518"/>
            <a:chExt cx="864652" cy="864650"/>
          </a:xfrm>
        </p:grpSpPr>
        <p:grpSp>
          <p:nvGrpSpPr>
            <p:cNvPr id="20" name="组合 19"/>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rgbClr val="007CD0"/>
                  </a:solidFill>
                </a:endParaRPr>
              </a:p>
            </p:txBody>
          </p:sp>
          <p:sp>
            <p:nvSpPr>
              <p:cNvPr id="23" name="椭圆 2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rgbClr val="007CD0"/>
                  </a:solidFill>
                </a:endParaRPr>
              </a:p>
            </p:txBody>
          </p:sp>
        </p:grpSp>
        <p:sp>
          <p:nvSpPr>
            <p:cNvPr id="21" name="TextBox 20"/>
            <p:cNvSpPr txBox="1"/>
            <p:nvPr/>
          </p:nvSpPr>
          <p:spPr>
            <a:xfrm>
              <a:off x="3552171" y="627534"/>
              <a:ext cx="586298" cy="615553"/>
            </a:xfrm>
            <a:prstGeom prst="rect">
              <a:avLst/>
            </a:prstGeom>
            <a:noFill/>
          </p:spPr>
          <p:txBody>
            <a:bodyPr wrap="square" lIns="0" tIns="0" rIns="0" bIns="0" rtlCol="0">
              <a:spAutoFit/>
            </a:bodyPr>
            <a:lstStyle/>
            <a:p>
              <a:pPr algn="ctr"/>
              <a:r>
                <a:rPr lang="zh-CN" altLang="en-US" sz="4000" b="1" dirty="0">
                  <a:solidFill>
                    <a:srgbClr val="007CD0"/>
                  </a:solidFill>
                  <a:latin typeface="微软雅黑" pitchFamily="34" charset="-122"/>
                  <a:ea typeface="微软雅黑" pitchFamily="34" charset="-122"/>
                </a:rPr>
                <a:t>工</a:t>
              </a:r>
            </a:p>
          </p:txBody>
        </p:sp>
      </p:grpSp>
      <p:grpSp>
        <p:nvGrpSpPr>
          <p:cNvPr id="24" name="组合 23"/>
          <p:cNvGrpSpPr/>
          <p:nvPr/>
        </p:nvGrpSpPr>
        <p:grpSpPr>
          <a:xfrm>
            <a:off x="5993550" y="1517667"/>
            <a:ext cx="864652" cy="864650"/>
            <a:chOff x="3402224" y="483518"/>
            <a:chExt cx="864652" cy="864650"/>
          </a:xfrm>
        </p:grpSpPr>
        <p:grpSp>
          <p:nvGrpSpPr>
            <p:cNvPr id="25" name="组合 24"/>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rgbClr val="007CD0"/>
                  </a:solidFill>
                </a:endParaRPr>
              </a:p>
            </p:txBody>
          </p:sp>
          <p:sp>
            <p:nvSpPr>
              <p:cNvPr id="28" name="椭圆 2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rgbClr val="007CD0"/>
                  </a:solidFill>
                </a:endParaRPr>
              </a:p>
            </p:txBody>
          </p:sp>
        </p:grpSp>
        <p:sp>
          <p:nvSpPr>
            <p:cNvPr id="26" name="TextBox 25"/>
            <p:cNvSpPr txBox="1"/>
            <p:nvPr/>
          </p:nvSpPr>
          <p:spPr>
            <a:xfrm>
              <a:off x="3552171" y="627534"/>
              <a:ext cx="586298" cy="615553"/>
            </a:xfrm>
            <a:prstGeom prst="rect">
              <a:avLst/>
            </a:prstGeom>
            <a:noFill/>
          </p:spPr>
          <p:txBody>
            <a:bodyPr wrap="square" lIns="0" tIns="0" rIns="0" bIns="0" rtlCol="0">
              <a:spAutoFit/>
            </a:bodyPr>
            <a:lstStyle/>
            <a:p>
              <a:pPr algn="ctr"/>
              <a:r>
                <a:rPr lang="zh-CN" altLang="en-US" sz="4000" b="1" dirty="0">
                  <a:solidFill>
                    <a:srgbClr val="007CD0"/>
                  </a:solidFill>
                  <a:latin typeface="微软雅黑" pitchFamily="34" charset="-122"/>
                  <a:ea typeface="微软雅黑" pitchFamily="34" charset="-122"/>
                </a:rPr>
                <a:t>作</a:t>
              </a:r>
            </a:p>
          </p:txBody>
        </p:sp>
      </p:grpSp>
      <p:grpSp>
        <p:nvGrpSpPr>
          <p:cNvPr id="29" name="组合 28"/>
          <p:cNvGrpSpPr/>
          <p:nvPr/>
        </p:nvGrpSpPr>
        <p:grpSpPr>
          <a:xfrm>
            <a:off x="6929654" y="1489815"/>
            <a:ext cx="864652" cy="864650"/>
            <a:chOff x="3402224" y="483518"/>
            <a:chExt cx="864652" cy="864650"/>
          </a:xfrm>
        </p:grpSpPr>
        <p:grpSp>
          <p:nvGrpSpPr>
            <p:cNvPr id="30" name="组合 29"/>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rgbClr val="007CD0"/>
                  </a:solidFill>
                </a:endParaRPr>
              </a:p>
            </p:txBody>
          </p:sp>
          <p:sp>
            <p:nvSpPr>
              <p:cNvPr id="33" name="椭圆 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rgbClr val="007CD0"/>
                  </a:solidFill>
                </a:endParaRPr>
              </a:p>
            </p:txBody>
          </p:sp>
        </p:grpSp>
        <p:sp>
          <p:nvSpPr>
            <p:cNvPr id="31" name="TextBox 30"/>
            <p:cNvSpPr txBox="1"/>
            <p:nvPr/>
          </p:nvSpPr>
          <p:spPr>
            <a:xfrm>
              <a:off x="3552171" y="627534"/>
              <a:ext cx="586298" cy="615553"/>
            </a:xfrm>
            <a:prstGeom prst="rect">
              <a:avLst/>
            </a:prstGeom>
            <a:noFill/>
          </p:spPr>
          <p:txBody>
            <a:bodyPr wrap="square" lIns="0" tIns="0" rIns="0" bIns="0" rtlCol="0">
              <a:spAutoFit/>
            </a:bodyPr>
            <a:lstStyle/>
            <a:p>
              <a:pPr algn="ctr"/>
              <a:r>
                <a:rPr lang="zh-CN" altLang="en-US" sz="4000" b="1" dirty="0">
                  <a:solidFill>
                    <a:srgbClr val="007CD0"/>
                  </a:solidFill>
                  <a:latin typeface="微软雅黑" pitchFamily="34" charset="-122"/>
                  <a:ea typeface="微软雅黑" pitchFamily="34" charset="-122"/>
                </a:rPr>
                <a:t>汇</a:t>
              </a:r>
            </a:p>
          </p:txBody>
        </p:sp>
      </p:grpSp>
      <p:grpSp>
        <p:nvGrpSpPr>
          <p:cNvPr id="34" name="组合 33"/>
          <p:cNvGrpSpPr/>
          <p:nvPr/>
        </p:nvGrpSpPr>
        <p:grpSpPr>
          <a:xfrm>
            <a:off x="7899421" y="1470348"/>
            <a:ext cx="864652" cy="864650"/>
            <a:chOff x="3402224" y="483518"/>
            <a:chExt cx="864652" cy="864650"/>
          </a:xfrm>
        </p:grpSpPr>
        <p:grpSp>
          <p:nvGrpSpPr>
            <p:cNvPr id="35" name="组合 34"/>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rgbClr val="007CD0"/>
                  </a:solidFill>
                </a:endParaRPr>
              </a:p>
            </p:txBody>
          </p:sp>
          <p:sp>
            <p:nvSpPr>
              <p:cNvPr id="38" name="椭圆 3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rgbClr val="007CD0"/>
                  </a:solidFill>
                </a:endParaRPr>
              </a:p>
            </p:txBody>
          </p:sp>
        </p:grpSp>
        <p:sp>
          <p:nvSpPr>
            <p:cNvPr id="36" name="TextBox 35"/>
            <p:cNvSpPr txBox="1"/>
            <p:nvPr/>
          </p:nvSpPr>
          <p:spPr>
            <a:xfrm>
              <a:off x="3552171" y="627534"/>
              <a:ext cx="586298" cy="615553"/>
            </a:xfrm>
            <a:prstGeom prst="rect">
              <a:avLst/>
            </a:prstGeom>
            <a:noFill/>
          </p:spPr>
          <p:txBody>
            <a:bodyPr wrap="square" lIns="0" tIns="0" rIns="0" bIns="0" rtlCol="0">
              <a:spAutoFit/>
            </a:bodyPr>
            <a:lstStyle/>
            <a:p>
              <a:pPr algn="ctr"/>
              <a:r>
                <a:rPr lang="zh-CN" altLang="en-US" sz="4000" b="1" dirty="0">
                  <a:solidFill>
                    <a:srgbClr val="007CD0"/>
                  </a:solidFill>
                  <a:latin typeface="微软雅黑" pitchFamily="34" charset="-122"/>
                  <a:ea typeface="微软雅黑" pitchFamily="34" charset="-122"/>
                </a:rPr>
                <a:t>报</a:t>
              </a:r>
            </a:p>
          </p:txBody>
        </p:sp>
      </p:grpSp>
      <p:pic>
        <p:nvPicPr>
          <p:cNvPr id="16" name="图片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5576" y="771550"/>
            <a:ext cx="4472331" cy="3096344"/>
          </a:xfrm>
          <a:prstGeom prst="rect">
            <a:avLst/>
          </a:prstGeom>
        </p:spPr>
      </p:pic>
      <p:cxnSp>
        <p:nvCxnSpPr>
          <p:cNvPr id="40" name="直接连接符 39"/>
          <p:cNvCxnSpPr/>
          <p:nvPr/>
        </p:nvCxnSpPr>
        <p:spPr bwMode="auto">
          <a:xfrm flipH="1">
            <a:off x="5016286" y="2519776"/>
            <a:ext cx="374778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Box 42"/>
          <p:cNvSpPr txBox="1"/>
          <p:nvPr/>
        </p:nvSpPr>
        <p:spPr>
          <a:xfrm>
            <a:off x="5004048" y="2598341"/>
            <a:ext cx="3816424" cy="302671"/>
          </a:xfrm>
          <a:prstGeom prst="rect">
            <a:avLst/>
          </a:prstGeom>
          <a:solidFill>
            <a:srgbClr val="000066"/>
          </a:solidFill>
        </p:spPr>
        <p:txBody>
          <a:bodyPr wrap="square" lIns="86383" tIns="43192" rIns="86383" bIns="43192" rtlCol="0">
            <a:spAutoFit/>
          </a:bodyPr>
          <a:lstStyle/>
          <a:p>
            <a:r>
              <a:rPr lang="zh-CN" altLang="en-US" sz="1400" b="1" dirty="0">
                <a:solidFill>
                  <a:schemeClr val="bg1"/>
                </a:solidFill>
                <a:latin typeface="微软雅黑" pitchFamily="34" charset="-122"/>
                <a:ea typeface="微软雅黑" panose="020B0503020204020204" pitchFamily="34" charset="-122"/>
              </a:rPr>
              <a:t>汇报人</a:t>
            </a:r>
            <a:r>
              <a:rPr lang="zh-CN" altLang="en-US" sz="1400" b="1" dirty="0" smtClean="0">
                <a:solidFill>
                  <a:schemeClr val="bg1"/>
                </a:solidFill>
                <a:latin typeface="微软雅黑" pitchFamily="34" charset="-122"/>
                <a:ea typeface="微软雅黑" panose="020B0503020204020204" pitchFamily="34" charset="-122"/>
              </a:rPr>
              <a:t>：熊龙 </a:t>
            </a:r>
            <a:r>
              <a:rPr lang="en-US" altLang="zh-CN" sz="1400" b="1" dirty="0" smtClean="0">
                <a:solidFill>
                  <a:schemeClr val="bg1"/>
                </a:solidFill>
                <a:latin typeface="微软雅黑" pitchFamily="34" charset="-122"/>
                <a:ea typeface="微软雅黑" panose="020B0503020204020204" pitchFamily="34" charset="-122"/>
              </a:rPr>
              <a:t> </a:t>
            </a:r>
            <a:r>
              <a:rPr lang="zh-CN" altLang="en-US" sz="1400" b="1" dirty="0" smtClean="0">
                <a:solidFill>
                  <a:schemeClr val="bg1"/>
                </a:solidFill>
                <a:latin typeface="微软雅黑" pitchFamily="34" charset="-122"/>
                <a:ea typeface="微软雅黑" panose="020B0503020204020204" pitchFamily="34" charset="-122"/>
              </a:rPr>
              <a:t>庄序填</a:t>
            </a:r>
            <a:r>
              <a:rPr lang="en-US" altLang="zh-CN" sz="1400" b="1" dirty="0" smtClean="0">
                <a:solidFill>
                  <a:schemeClr val="bg1"/>
                </a:solidFill>
                <a:latin typeface="微软雅黑" pitchFamily="34" charset="-122"/>
                <a:ea typeface="微软雅黑" panose="020B0503020204020204" pitchFamily="34" charset="-122"/>
              </a:rPr>
              <a:t>  </a:t>
            </a:r>
            <a:r>
              <a:rPr lang="zh-CN" altLang="en-US" sz="1400" b="1" dirty="0">
                <a:solidFill>
                  <a:schemeClr val="bg1"/>
                </a:solidFill>
                <a:latin typeface="微软雅黑" pitchFamily="34" charset="-122"/>
                <a:ea typeface="微软雅黑" panose="020B0503020204020204" pitchFamily="34" charset="-122"/>
              </a:rPr>
              <a:t>汇报时间：</a:t>
            </a:r>
            <a:r>
              <a:rPr lang="en-US" altLang="zh-CN" sz="1400" b="1" dirty="0">
                <a:solidFill>
                  <a:schemeClr val="bg1"/>
                </a:solidFill>
                <a:latin typeface="微软雅黑" pitchFamily="34" charset="-122"/>
                <a:ea typeface="微软雅黑" panose="020B0503020204020204" pitchFamily="34" charset="-122"/>
              </a:rPr>
              <a:t>2017</a:t>
            </a:r>
            <a:r>
              <a:rPr lang="zh-CN" altLang="en-US" sz="1400" b="1" dirty="0">
                <a:solidFill>
                  <a:schemeClr val="bg1"/>
                </a:solidFill>
                <a:latin typeface="微软雅黑" pitchFamily="34" charset="-122"/>
                <a:ea typeface="微软雅黑" panose="020B0503020204020204" pitchFamily="34" charset="-122"/>
              </a:rPr>
              <a:t>年</a:t>
            </a:r>
            <a:r>
              <a:rPr lang="en-US" altLang="zh-CN" sz="1400" b="1" dirty="0">
                <a:solidFill>
                  <a:schemeClr val="bg1"/>
                </a:solidFill>
                <a:latin typeface="微软雅黑" pitchFamily="34" charset="-122"/>
                <a:ea typeface="微软雅黑" panose="020B0503020204020204" pitchFamily="34" charset="-122"/>
              </a:rPr>
              <a:t>8</a:t>
            </a:r>
            <a:r>
              <a:rPr lang="zh-CN" altLang="en-US" sz="1400" b="1" dirty="0">
                <a:solidFill>
                  <a:schemeClr val="bg1"/>
                </a:solidFill>
                <a:latin typeface="微软雅黑" pitchFamily="34" charset="-122"/>
                <a:ea typeface="微软雅黑" panose="020B0503020204020204" pitchFamily="34" charset="-122"/>
              </a:rPr>
              <a:t>月</a:t>
            </a:r>
            <a:endParaRPr lang="en-US" altLang="zh-CN" sz="1400" b="1" dirty="0">
              <a:solidFill>
                <a:schemeClr val="bg1"/>
              </a:solidFill>
              <a:latin typeface="微软雅黑" pitchFamily="34" charset="-122"/>
              <a:ea typeface="微软雅黑" panose="020B0503020204020204" pitchFamily="34" charset="-122"/>
            </a:endParaRPr>
          </a:p>
        </p:txBody>
      </p:sp>
      <p:pic>
        <p:nvPicPr>
          <p:cNvPr id="41" name="图片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8075" y="0"/>
            <a:ext cx="1685925" cy="552450"/>
          </a:xfrm>
          <a:prstGeom prst="rect">
            <a:avLst/>
          </a:prstGeom>
        </p:spPr>
      </p:pic>
    </p:spTree>
    <p:extLst>
      <p:ext uri="{BB962C8B-B14F-4D97-AF65-F5344CB8AC3E}">
        <p14:creationId xmlns:p14="http://schemas.microsoft.com/office/powerpoint/2010/main" val="175480329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技术实施</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3" name="组合 32"/>
          <p:cNvGrpSpPr/>
          <p:nvPr/>
        </p:nvGrpSpPr>
        <p:grpSpPr>
          <a:xfrm>
            <a:off x="479490" y="809261"/>
            <a:ext cx="4020502" cy="407417"/>
            <a:chOff x="479490" y="818527"/>
            <a:chExt cx="4020502" cy="407417"/>
          </a:xfrm>
        </p:grpSpPr>
        <p:sp>
          <p:nvSpPr>
            <p:cNvPr id="34" name="矩形 33"/>
            <p:cNvSpPr/>
            <p:nvPr/>
          </p:nvSpPr>
          <p:spPr>
            <a:xfrm>
              <a:off x="479490" y="818527"/>
              <a:ext cx="4020502" cy="40741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b="1" dirty="0">
                  <a:solidFill>
                    <a:srgbClr val="007CD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关键技术</a:t>
              </a:r>
              <a:r>
                <a:rPr lang="en-US" altLang="zh-CN" sz="2000" b="1" dirty="0">
                  <a:solidFill>
                    <a:srgbClr val="007CD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000" b="1" dirty="0">
                  <a:solidFill>
                    <a:srgbClr val="007CD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情感指数</a:t>
              </a:r>
              <a:r>
                <a:rPr lang="zh-CN" altLang="en-US" sz="2000" b="1" dirty="0" smtClean="0">
                  <a:solidFill>
                    <a:srgbClr val="007CD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计算逻辑 </a:t>
              </a:r>
              <a:endParaRPr lang="zh-CN" altLang="en-US" sz="2000" b="1" dirty="0">
                <a:solidFill>
                  <a:srgbClr val="007CD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35" name="五角星 34"/>
            <p:cNvSpPr/>
            <p:nvPr/>
          </p:nvSpPr>
          <p:spPr>
            <a:xfrm>
              <a:off x="479491" y="917819"/>
              <a:ext cx="191021" cy="208831"/>
            </a:xfrm>
            <a:prstGeom prst="star5">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0"/>
            <a:ext cx="1819132" cy="605383"/>
          </a:xfrm>
          <a:prstGeom prst="rect">
            <a:avLst/>
          </a:prstGeom>
        </p:spPr>
      </p:pic>
      <p:sp>
        <p:nvSpPr>
          <p:cNvPr id="31" name="圆角矩形 30"/>
          <p:cNvSpPr/>
          <p:nvPr/>
        </p:nvSpPr>
        <p:spPr>
          <a:xfrm>
            <a:off x="658167" y="1524768"/>
            <a:ext cx="1080119" cy="432048"/>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原始文本</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32" name="圆角矩形 31"/>
          <p:cNvSpPr/>
          <p:nvPr/>
        </p:nvSpPr>
        <p:spPr>
          <a:xfrm>
            <a:off x="658167" y="2850376"/>
            <a:ext cx="1080119" cy="432048"/>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向量词组</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6" name="流程图: 决策 5"/>
          <p:cNvSpPr/>
          <p:nvPr/>
        </p:nvSpPr>
        <p:spPr>
          <a:xfrm>
            <a:off x="2699792" y="2688358"/>
            <a:ext cx="1478237" cy="756084"/>
          </a:xfrm>
          <a:prstGeom prst="flowChartDecision">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词性</a:t>
            </a:r>
            <a:endParaRPr lang="en-US" altLang="zh-CN" sz="1200" dirty="0">
              <a:solidFill>
                <a:schemeClr val="tx1"/>
              </a:solidFill>
              <a:latin typeface="微软雅黑" panose="020B0503020204020204" pitchFamily="34" charset="-122"/>
              <a:ea typeface="微软雅黑" panose="020B0503020204020204" pitchFamily="34" charset="-122"/>
            </a:endParaRPr>
          </a:p>
          <a:p>
            <a:pPr algn="ctr"/>
            <a:r>
              <a:rPr lang="zh-CN" altLang="en-US" sz="1200" dirty="0">
                <a:solidFill>
                  <a:schemeClr val="tx1"/>
                </a:solidFill>
                <a:latin typeface="微软雅黑" panose="020B0503020204020204" pitchFamily="34" charset="-122"/>
                <a:ea typeface="微软雅黑" panose="020B0503020204020204" pitchFamily="34" charset="-122"/>
              </a:rPr>
              <a:t>类别</a:t>
            </a:r>
          </a:p>
        </p:txBody>
      </p:sp>
      <p:cxnSp>
        <p:nvCxnSpPr>
          <p:cNvPr id="8" name="直接箭头连接符 7"/>
          <p:cNvCxnSpPr>
            <a:stCxn id="31" idx="2"/>
            <a:endCxn id="32" idx="0"/>
          </p:cNvCxnSpPr>
          <p:nvPr/>
        </p:nvCxnSpPr>
        <p:spPr>
          <a:xfrm>
            <a:off x="1198227" y="1956816"/>
            <a:ext cx="0" cy="89356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2" idx="3"/>
            <a:endCxn id="6" idx="1"/>
          </p:cNvCxnSpPr>
          <p:nvPr/>
        </p:nvCxnSpPr>
        <p:spPr>
          <a:xfrm>
            <a:off x="1738286" y="3066400"/>
            <a:ext cx="961506"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9" name="流程图: 决策 38"/>
          <p:cNvSpPr/>
          <p:nvPr/>
        </p:nvSpPr>
        <p:spPr>
          <a:xfrm>
            <a:off x="2699792" y="1533365"/>
            <a:ext cx="1478237" cy="756084"/>
          </a:xfrm>
          <a:prstGeom prst="flowChartDecision">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检测前一词语</a:t>
            </a:r>
          </a:p>
        </p:txBody>
      </p:sp>
      <p:sp>
        <p:nvSpPr>
          <p:cNvPr id="40" name="流程图: 决策 39"/>
          <p:cNvSpPr/>
          <p:nvPr/>
        </p:nvSpPr>
        <p:spPr>
          <a:xfrm>
            <a:off x="2699790" y="3858488"/>
            <a:ext cx="1478237" cy="756084"/>
          </a:xfrm>
          <a:prstGeom prst="flowChartDecision">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检测前一词语</a:t>
            </a:r>
          </a:p>
        </p:txBody>
      </p:sp>
      <p:cxnSp>
        <p:nvCxnSpPr>
          <p:cNvPr id="12" name="直接箭头连接符 11"/>
          <p:cNvCxnSpPr>
            <a:stCxn id="6" idx="0"/>
          </p:cNvCxnSpPr>
          <p:nvPr/>
        </p:nvCxnSpPr>
        <p:spPr>
          <a:xfrm flipV="1">
            <a:off x="3438911" y="2276743"/>
            <a:ext cx="0" cy="4116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6" idx="2"/>
            <a:endCxn id="40" idx="0"/>
          </p:cNvCxnSpPr>
          <p:nvPr/>
        </p:nvCxnSpPr>
        <p:spPr>
          <a:xfrm flipH="1">
            <a:off x="3438909" y="3444442"/>
            <a:ext cx="2" cy="41404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462717" y="2473465"/>
            <a:ext cx="648072" cy="32976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+1</a:t>
            </a: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20" name="肘形连接符 19"/>
          <p:cNvCxnSpPr>
            <a:stCxn id="39" idx="3"/>
            <a:endCxn id="15" idx="1"/>
          </p:cNvCxnSpPr>
          <p:nvPr/>
        </p:nvCxnSpPr>
        <p:spPr>
          <a:xfrm>
            <a:off x="4178029" y="1911407"/>
            <a:ext cx="1284688" cy="726942"/>
          </a:xfrm>
          <a:prstGeom prst="bentConnector3">
            <a:avLst>
              <a:gd name="adj1" fmla="val 35669"/>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5510650" y="3325729"/>
            <a:ext cx="648072" cy="32976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-1</a:t>
            </a: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22" name="肘形连接符 21"/>
          <p:cNvCxnSpPr>
            <a:stCxn id="40" idx="3"/>
            <a:endCxn id="50" idx="1"/>
          </p:cNvCxnSpPr>
          <p:nvPr/>
        </p:nvCxnSpPr>
        <p:spPr>
          <a:xfrm flipV="1">
            <a:off x="4178027" y="3490613"/>
            <a:ext cx="1332623" cy="745917"/>
          </a:xfrm>
          <a:prstGeom prst="bentConnector3">
            <a:avLst>
              <a:gd name="adj1" fmla="val 37106"/>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5292080" y="1203598"/>
            <a:ext cx="1152128" cy="32976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根据程度副词表加分</a:t>
            </a:r>
            <a:r>
              <a:rPr lang="en-US" altLang="zh-CN" sz="1200" dirty="0">
                <a:solidFill>
                  <a:schemeClr val="tx1"/>
                </a:solidFill>
                <a:latin typeface="微软雅黑" panose="020B0503020204020204" pitchFamily="34" charset="-122"/>
                <a:ea typeface="微软雅黑" panose="020B0503020204020204" pitchFamily="34" charset="-122"/>
              </a:rPr>
              <a:t>0.2~1</a:t>
            </a:r>
            <a:endParaRPr lang="zh-CN" altLang="en-US" sz="1200" dirty="0">
              <a:solidFill>
                <a:schemeClr val="tx1"/>
              </a:solidFill>
              <a:latin typeface="微软雅黑" panose="020B0503020204020204" pitchFamily="34" charset="-122"/>
              <a:ea typeface="微软雅黑" panose="020B0503020204020204" pitchFamily="34" charset="-122"/>
            </a:endParaRPr>
          </a:p>
        </p:txBody>
      </p:sp>
      <p:cxnSp>
        <p:nvCxnSpPr>
          <p:cNvPr id="25" name="肘形连接符 24"/>
          <p:cNvCxnSpPr>
            <a:stCxn id="39" idx="0"/>
            <a:endCxn id="63" idx="1"/>
          </p:cNvCxnSpPr>
          <p:nvPr/>
        </p:nvCxnSpPr>
        <p:spPr>
          <a:xfrm rot="5400000" flipH="1" flipV="1">
            <a:off x="4283054" y="524340"/>
            <a:ext cx="164883" cy="1853169"/>
          </a:xfrm>
          <a:prstGeom prst="bentConnector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5292080" y="4557701"/>
            <a:ext cx="1152128" cy="32976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根据程度副词表加分</a:t>
            </a:r>
            <a:r>
              <a:rPr lang="en-US" altLang="zh-CN" sz="1200" dirty="0">
                <a:solidFill>
                  <a:schemeClr val="tx1"/>
                </a:solidFill>
                <a:latin typeface="微软雅黑" panose="020B0503020204020204" pitchFamily="34" charset="-122"/>
                <a:ea typeface="微软雅黑" panose="020B0503020204020204" pitchFamily="34" charset="-122"/>
              </a:rPr>
              <a:t>0.2~1</a:t>
            </a:r>
            <a:endParaRPr lang="zh-CN" altLang="en-US" sz="1200" dirty="0">
              <a:solidFill>
                <a:schemeClr val="tx1"/>
              </a:solidFill>
              <a:latin typeface="微软雅黑" panose="020B0503020204020204" pitchFamily="34" charset="-122"/>
              <a:ea typeface="微软雅黑" panose="020B0503020204020204" pitchFamily="34" charset="-122"/>
            </a:endParaRPr>
          </a:p>
        </p:txBody>
      </p:sp>
      <p:cxnSp>
        <p:nvCxnSpPr>
          <p:cNvPr id="27" name="肘形连接符 26"/>
          <p:cNvCxnSpPr>
            <a:stCxn id="40" idx="2"/>
            <a:endCxn id="64" idx="1"/>
          </p:cNvCxnSpPr>
          <p:nvPr/>
        </p:nvCxnSpPr>
        <p:spPr>
          <a:xfrm rot="16200000" flipH="1">
            <a:off x="4311488" y="3741992"/>
            <a:ext cx="108013" cy="1853171"/>
          </a:xfrm>
          <a:prstGeom prst="bentConnector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5" name="圆角矩形 64"/>
          <p:cNvSpPr/>
          <p:nvPr/>
        </p:nvSpPr>
        <p:spPr>
          <a:xfrm>
            <a:off x="7295558" y="2850376"/>
            <a:ext cx="1080119" cy="432048"/>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最终</a:t>
            </a:r>
            <a:endParaRPr lang="en-US" altLang="zh-CN" sz="1400" dirty="0">
              <a:solidFill>
                <a:schemeClr val="tx1"/>
              </a:solidFill>
              <a:latin typeface="微软雅黑" panose="020B0503020204020204" pitchFamily="34" charset="-122"/>
              <a:ea typeface="微软雅黑" panose="020B0503020204020204" pitchFamily="34" charset="-122"/>
            </a:endParaRPr>
          </a:p>
          <a:p>
            <a:pPr algn="ctr"/>
            <a:r>
              <a:rPr lang="zh-CN" altLang="en-US" sz="1400" dirty="0">
                <a:solidFill>
                  <a:schemeClr val="tx1"/>
                </a:solidFill>
                <a:latin typeface="微软雅黑" panose="020B0503020204020204" pitchFamily="34" charset="-122"/>
                <a:ea typeface="微软雅黑" panose="020B0503020204020204" pitchFamily="34" charset="-122"/>
              </a:rPr>
              <a:t>情绪值</a:t>
            </a:r>
            <a:endParaRPr lang="en-US" altLang="zh-CN" sz="1400" dirty="0">
              <a:solidFill>
                <a:schemeClr val="tx1"/>
              </a:solidFill>
              <a:latin typeface="微软雅黑" panose="020B0503020204020204" pitchFamily="34" charset="-122"/>
              <a:ea typeface="微软雅黑" panose="020B0503020204020204" pitchFamily="34" charset="-122"/>
            </a:endParaRPr>
          </a:p>
        </p:txBody>
      </p:sp>
      <p:cxnSp>
        <p:nvCxnSpPr>
          <p:cNvPr id="45" name="肘形连接符 44"/>
          <p:cNvCxnSpPr>
            <a:stCxn id="63" idx="3"/>
            <a:endCxn id="65" idx="0"/>
          </p:cNvCxnSpPr>
          <p:nvPr/>
        </p:nvCxnSpPr>
        <p:spPr>
          <a:xfrm>
            <a:off x="6444208" y="1368482"/>
            <a:ext cx="1391410" cy="1481894"/>
          </a:xfrm>
          <a:prstGeom prst="bentConnector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肘形连接符 66"/>
          <p:cNvCxnSpPr>
            <a:stCxn id="15" idx="3"/>
          </p:cNvCxnSpPr>
          <p:nvPr/>
        </p:nvCxnSpPr>
        <p:spPr>
          <a:xfrm>
            <a:off x="6110789" y="2638349"/>
            <a:ext cx="1197515" cy="308066"/>
          </a:xfrm>
          <a:prstGeom prst="bentConnector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肘形连接符 68"/>
          <p:cNvCxnSpPr>
            <a:stCxn id="50" idx="3"/>
          </p:cNvCxnSpPr>
          <p:nvPr/>
        </p:nvCxnSpPr>
        <p:spPr>
          <a:xfrm flipV="1">
            <a:off x="6158722" y="3207990"/>
            <a:ext cx="1136836" cy="282623"/>
          </a:xfrm>
          <a:prstGeom prst="bentConnector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肘形连接符 70"/>
          <p:cNvCxnSpPr>
            <a:stCxn id="64" idx="3"/>
            <a:endCxn id="65" idx="2"/>
          </p:cNvCxnSpPr>
          <p:nvPr/>
        </p:nvCxnSpPr>
        <p:spPr>
          <a:xfrm flipV="1">
            <a:off x="6444208" y="3282424"/>
            <a:ext cx="1391410" cy="1440161"/>
          </a:xfrm>
          <a:prstGeom prst="bentConnector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214529" y="2196466"/>
            <a:ext cx="648073"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分词</a:t>
            </a:r>
          </a:p>
        </p:txBody>
      </p:sp>
      <p:sp>
        <p:nvSpPr>
          <p:cNvPr id="89" name="文本框 88"/>
          <p:cNvSpPr txBox="1"/>
          <p:nvPr/>
        </p:nvSpPr>
        <p:spPr>
          <a:xfrm>
            <a:off x="1793563" y="2793657"/>
            <a:ext cx="1113585"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逐词判断</a:t>
            </a:r>
          </a:p>
        </p:txBody>
      </p:sp>
      <p:sp>
        <p:nvSpPr>
          <p:cNvPr id="93" name="矩形 92"/>
          <p:cNvSpPr/>
          <p:nvPr/>
        </p:nvSpPr>
        <p:spPr>
          <a:xfrm>
            <a:off x="5462717" y="1749348"/>
            <a:ext cx="648072" cy="32976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-1</a:t>
            </a: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95" name="直接箭头连接符 94"/>
          <p:cNvCxnSpPr>
            <a:stCxn id="39" idx="3"/>
            <a:endCxn id="93" idx="1"/>
          </p:cNvCxnSpPr>
          <p:nvPr/>
        </p:nvCxnSpPr>
        <p:spPr>
          <a:xfrm>
            <a:off x="4178029" y="1911407"/>
            <a:ext cx="1284688" cy="282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p:cNvSpPr/>
          <p:nvPr/>
        </p:nvSpPr>
        <p:spPr>
          <a:xfrm>
            <a:off x="5506749" y="4083918"/>
            <a:ext cx="648072" cy="32976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+1</a:t>
            </a: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102" name="直接箭头连接符 101"/>
          <p:cNvCxnSpPr>
            <a:stCxn id="40" idx="3"/>
            <a:endCxn id="98" idx="1"/>
          </p:cNvCxnSpPr>
          <p:nvPr/>
        </p:nvCxnSpPr>
        <p:spPr>
          <a:xfrm>
            <a:off x="4178027" y="4236530"/>
            <a:ext cx="1328722" cy="1227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肘形连接符 105"/>
          <p:cNvCxnSpPr>
            <a:stCxn id="93" idx="3"/>
          </p:cNvCxnSpPr>
          <p:nvPr/>
        </p:nvCxnSpPr>
        <p:spPr>
          <a:xfrm>
            <a:off x="6110789" y="1914232"/>
            <a:ext cx="1413539" cy="936144"/>
          </a:xfrm>
          <a:prstGeom prst="bentConnector3">
            <a:avLst>
              <a:gd name="adj1" fmla="val 9994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肘形连接符 110"/>
          <p:cNvCxnSpPr>
            <a:stCxn id="98" idx="3"/>
          </p:cNvCxnSpPr>
          <p:nvPr/>
        </p:nvCxnSpPr>
        <p:spPr>
          <a:xfrm flipV="1">
            <a:off x="6154821" y="3282424"/>
            <a:ext cx="1369507" cy="966378"/>
          </a:xfrm>
          <a:prstGeom prst="bentConnector3">
            <a:avLst>
              <a:gd name="adj1" fmla="val 9984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6" name="文本框 115"/>
          <p:cNvSpPr txBox="1"/>
          <p:nvPr/>
        </p:nvSpPr>
        <p:spPr>
          <a:xfrm>
            <a:off x="3418968" y="2310600"/>
            <a:ext cx="865000"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积极词语</a:t>
            </a:r>
          </a:p>
        </p:txBody>
      </p:sp>
      <p:sp>
        <p:nvSpPr>
          <p:cNvPr id="117" name="文本框 116"/>
          <p:cNvSpPr txBox="1"/>
          <p:nvPr/>
        </p:nvSpPr>
        <p:spPr>
          <a:xfrm>
            <a:off x="3418968" y="3452952"/>
            <a:ext cx="1184704"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消极词语</a:t>
            </a:r>
          </a:p>
        </p:txBody>
      </p:sp>
      <p:sp>
        <p:nvSpPr>
          <p:cNvPr id="118" name="文本框 117"/>
          <p:cNvSpPr txBox="1"/>
          <p:nvPr/>
        </p:nvSpPr>
        <p:spPr>
          <a:xfrm>
            <a:off x="3826641" y="1100012"/>
            <a:ext cx="865000"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程度副词</a:t>
            </a:r>
          </a:p>
        </p:txBody>
      </p:sp>
      <p:sp>
        <p:nvSpPr>
          <p:cNvPr id="119" name="文本框 118"/>
          <p:cNvSpPr txBox="1"/>
          <p:nvPr/>
        </p:nvSpPr>
        <p:spPr>
          <a:xfrm>
            <a:off x="3932995" y="4722584"/>
            <a:ext cx="865000"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程度副词</a:t>
            </a:r>
          </a:p>
        </p:txBody>
      </p:sp>
      <p:sp>
        <p:nvSpPr>
          <p:cNvPr id="120" name="文本框 119"/>
          <p:cNvSpPr txBox="1"/>
          <p:nvPr/>
        </p:nvSpPr>
        <p:spPr>
          <a:xfrm>
            <a:off x="4688093" y="1649924"/>
            <a:ext cx="732440"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否定词</a:t>
            </a:r>
          </a:p>
        </p:txBody>
      </p:sp>
      <p:sp>
        <p:nvSpPr>
          <p:cNvPr id="123" name="文本框 122"/>
          <p:cNvSpPr txBox="1"/>
          <p:nvPr/>
        </p:nvSpPr>
        <p:spPr>
          <a:xfrm>
            <a:off x="4693863" y="2356766"/>
            <a:ext cx="732440"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其他词</a:t>
            </a:r>
          </a:p>
        </p:txBody>
      </p:sp>
      <p:sp>
        <p:nvSpPr>
          <p:cNvPr id="124" name="文本框 123"/>
          <p:cNvSpPr txBox="1"/>
          <p:nvPr/>
        </p:nvSpPr>
        <p:spPr>
          <a:xfrm>
            <a:off x="4721838" y="3241182"/>
            <a:ext cx="732440"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其他词</a:t>
            </a:r>
          </a:p>
        </p:txBody>
      </p:sp>
      <p:sp>
        <p:nvSpPr>
          <p:cNvPr id="125" name="文本框 124"/>
          <p:cNvSpPr txBox="1"/>
          <p:nvPr/>
        </p:nvSpPr>
        <p:spPr>
          <a:xfrm>
            <a:off x="4721838" y="3975481"/>
            <a:ext cx="732440"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否定词</a:t>
            </a:r>
          </a:p>
        </p:txBody>
      </p:sp>
    </p:spTree>
    <p:extLst>
      <p:ext uri="{BB962C8B-B14F-4D97-AF65-F5344CB8AC3E}">
        <p14:creationId xmlns:p14="http://schemas.microsoft.com/office/powerpoint/2010/main" val="217690514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技术实施</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3" name="组合 32"/>
          <p:cNvGrpSpPr/>
          <p:nvPr/>
        </p:nvGrpSpPr>
        <p:grpSpPr>
          <a:xfrm>
            <a:off x="479490" y="809261"/>
            <a:ext cx="1860262" cy="407417"/>
            <a:chOff x="479490" y="818527"/>
            <a:chExt cx="1860262" cy="407417"/>
          </a:xfrm>
        </p:grpSpPr>
        <p:sp>
          <p:nvSpPr>
            <p:cNvPr id="34" name="矩形 33"/>
            <p:cNvSpPr/>
            <p:nvPr/>
          </p:nvSpPr>
          <p:spPr>
            <a:xfrm>
              <a:off x="479490" y="818527"/>
              <a:ext cx="1860262" cy="40741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b="1" dirty="0">
                  <a:solidFill>
                    <a:srgbClr val="007CD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挑战与难点</a:t>
              </a:r>
            </a:p>
          </p:txBody>
        </p:sp>
        <p:sp>
          <p:nvSpPr>
            <p:cNvPr id="35" name="五角星 34"/>
            <p:cNvSpPr/>
            <p:nvPr/>
          </p:nvSpPr>
          <p:spPr>
            <a:xfrm>
              <a:off x="479491" y="917819"/>
              <a:ext cx="191021" cy="208831"/>
            </a:xfrm>
            <a:prstGeom prst="star5">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0"/>
            <a:ext cx="1819132" cy="605383"/>
          </a:xfrm>
          <a:prstGeom prst="rect">
            <a:avLst/>
          </a:prstGeom>
        </p:spPr>
      </p:pic>
      <p:sp>
        <p:nvSpPr>
          <p:cNvPr id="3" name="文本框 2"/>
          <p:cNvSpPr txBox="1"/>
          <p:nvPr/>
        </p:nvSpPr>
        <p:spPr>
          <a:xfrm>
            <a:off x="1259632" y="1346089"/>
            <a:ext cx="6336704"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聊天文本的特点与如何进行主题分析？</a:t>
            </a:r>
          </a:p>
        </p:txBody>
      </p:sp>
      <p:sp>
        <p:nvSpPr>
          <p:cNvPr id="51" name="Freeform 41"/>
          <p:cNvSpPr>
            <a:spLocks noEditPoints="1"/>
          </p:cNvSpPr>
          <p:nvPr/>
        </p:nvSpPr>
        <p:spPr bwMode="auto">
          <a:xfrm>
            <a:off x="844876" y="1346089"/>
            <a:ext cx="396046" cy="337494"/>
          </a:xfrm>
          <a:custGeom>
            <a:avLst/>
            <a:gdLst>
              <a:gd name="T0" fmla="*/ 1176335871 w 72"/>
              <a:gd name="T1" fmla="*/ 232073966 h 58"/>
              <a:gd name="T2" fmla="*/ 2147483647 w 72"/>
              <a:gd name="T3" fmla="*/ 232073966 h 58"/>
              <a:gd name="T4" fmla="*/ 2147483647 w 72"/>
              <a:gd name="T5" fmla="*/ 510570880 h 58"/>
              <a:gd name="T6" fmla="*/ 2147483647 w 72"/>
              <a:gd name="T7" fmla="*/ 510570880 h 58"/>
              <a:gd name="T8" fmla="*/ 2147483647 w 72"/>
              <a:gd name="T9" fmla="*/ 185664591 h 58"/>
              <a:gd name="T10" fmla="*/ 2147483647 w 72"/>
              <a:gd name="T11" fmla="*/ 0 h 58"/>
              <a:gd name="T12" fmla="*/ 1129279435 w 72"/>
              <a:gd name="T13" fmla="*/ 0 h 58"/>
              <a:gd name="T14" fmla="*/ 941067411 w 72"/>
              <a:gd name="T15" fmla="*/ 185664591 h 58"/>
              <a:gd name="T16" fmla="*/ 941067411 w 72"/>
              <a:gd name="T17" fmla="*/ 510570880 h 58"/>
              <a:gd name="T18" fmla="*/ 1176335871 w 72"/>
              <a:gd name="T19" fmla="*/ 510570880 h 58"/>
              <a:gd name="T20" fmla="*/ 1176335871 w 72"/>
              <a:gd name="T21" fmla="*/ 232073966 h 58"/>
              <a:gd name="T22" fmla="*/ 0 w 72"/>
              <a:gd name="T23" fmla="*/ 881893143 h 58"/>
              <a:gd name="T24" fmla="*/ 0 w 72"/>
              <a:gd name="T25" fmla="*/ 2147483647 h 58"/>
              <a:gd name="T26" fmla="*/ 235268568 w 72"/>
              <a:gd name="T27" fmla="*/ 2147483647 h 58"/>
              <a:gd name="T28" fmla="*/ 470530276 w 72"/>
              <a:gd name="T29" fmla="*/ 2147483647 h 58"/>
              <a:gd name="T30" fmla="*/ 470530276 w 72"/>
              <a:gd name="T31" fmla="*/ 649812471 h 58"/>
              <a:gd name="T32" fmla="*/ 235268568 w 72"/>
              <a:gd name="T33" fmla="*/ 649812471 h 58"/>
              <a:gd name="T34" fmla="*/ 0 w 72"/>
              <a:gd name="T35" fmla="*/ 881893143 h 58"/>
              <a:gd name="T36" fmla="*/ 658749160 w 72"/>
              <a:gd name="T37" fmla="*/ 2147483647 h 58"/>
              <a:gd name="T38" fmla="*/ 2147483647 w 72"/>
              <a:gd name="T39" fmla="*/ 2147483647 h 58"/>
              <a:gd name="T40" fmla="*/ 2147483647 w 72"/>
              <a:gd name="T41" fmla="*/ 649812471 h 58"/>
              <a:gd name="T42" fmla="*/ 658749160 w 72"/>
              <a:gd name="T43" fmla="*/ 649812471 h 58"/>
              <a:gd name="T44" fmla="*/ 658749160 w 72"/>
              <a:gd name="T45" fmla="*/ 2147483647 h 58"/>
              <a:gd name="T46" fmla="*/ 2147483647 w 72"/>
              <a:gd name="T47" fmla="*/ 649812471 h 58"/>
              <a:gd name="T48" fmla="*/ 2147483647 w 72"/>
              <a:gd name="T49" fmla="*/ 649812471 h 58"/>
              <a:gd name="T50" fmla="*/ 2147483647 w 72"/>
              <a:gd name="T51" fmla="*/ 2147483647 h 58"/>
              <a:gd name="T52" fmla="*/ 2147483647 w 72"/>
              <a:gd name="T53" fmla="*/ 2147483647 h 58"/>
              <a:gd name="T54" fmla="*/ 2147483647 w 72"/>
              <a:gd name="T55" fmla="*/ 2147483647 h 58"/>
              <a:gd name="T56" fmla="*/ 2147483647 w 72"/>
              <a:gd name="T57" fmla="*/ 881893143 h 58"/>
              <a:gd name="T58" fmla="*/ 2147483647 w 72"/>
              <a:gd name="T59" fmla="*/ 649812471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solidFill>
            <a:srgbClr val="007CD0">
              <a:alpha val="50000"/>
            </a:srgbClr>
          </a:solidFill>
          <a:ln w="9525">
            <a:noFill/>
            <a:round/>
            <a:headEnd/>
            <a:tailEnd/>
          </a:ln>
        </p:spPr>
        <p:txBody>
          <a:bodyPr/>
          <a:lstStyle/>
          <a:p>
            <a:pPr>
              <a:defRPr/>
            </a:pPr>
            <a:endParaRPr 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331640" y="1715421"/>
            <a:ext cx="6120680" cy="1354217"/>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特点</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latin typeface="微软雅黑" panose="020B0503020204020204" pitchFamily="34" charset="-122"/>
                <a:ea typeface="微软雅黑" panose="020B0503020204020204" pitchFamily="34" charset="-122"/>
              </a:rPr>
              <a:t>文本短、杂，口语化，分析难度大，主题模型难以分析；</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按时间维度连接文本或者全文本聚类分成多个类别，在每个类别中做主题模型或者每个类别的文本连接成长文本再做主题模型。</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dirty="0"/>
          </a:p>
        </p:txBody>
      </p:sp>
      <p:sp>
        <p:nvSpPr>
          <p:cNvPr id="55" name="文本框 54"/>
          <p:cNvSpPr txBox="1"/>
          <p:nvPr/>
        </p:nvSpPr>
        <p:spPr>
          <a:xfrm>
            <a:off x="1331640" y="3147814"/>
            <a:ext cx="648072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聊天文本中情感词汇的影响与取舍？</a:t>
            </a:r>
          </a:p>
        </p:txBody>
      </p:sp>
      <p:sp>
        <p:nvSpPr>
          <p:cNvPr id="56" name="Freeform 41"/>
          <p:cNvSpPr>
            <a:spLocks noEditPoints="1"/>
          </p:cNvSpPr>
          <p:nvPr/>
        </p:nvSpPr>
        <p:spPr bwMode="auto">
          <a:xfrm>
            <a:off x="916884" y="3147814"/>
            <a:ext cx="396046" cy="337494"/>
          </a:xfrm>
          <a:custGeom>
            <a:avLst/>
            <a:gdLst>
              <a:gd name="T0" fmla="*/ 1176335871 w 72"/>
              <a:gd name="T1" fmla="*/ 232073966 h 58"/>
              <a:gd name="T2" fmla="*/ 2147483647 w 72"/>
              <a:gd name="T3" fmla="*/ 232073966 h 58"/>
              <a:gd name="T4" fmla="*/ 2147483647 w 72"/>
              <a:gd name="T5" fmla="*/ 510570880 h 58"/>
              <a:gd name="T6" fmla="*/ 2147483647 w 72"/>
              <a:gd name="T7" fmla="*/ 510570880 h 58"/>
              <a:gd name="T8" fmla="*/ 2147483647 w 72"/>
              <a:gd name="T9" fmla="*/ 185664591 h 58"/>
              <a:gd name="T10" fmla="*/ 2147483647 w 72"/>
              <a:gd name="T11" fmla="*/ 0 h 58"/>
              <a:gd name="T12" fmla="*/ 1129279435 w 72"/>
              <a:gd name="T13" fmla="*/ 0 h 58"/>
              <a:gd name="T14" fmla="*/ 941067411 w 72"/>
              <a:gd name="T15" fmla="*/ 185664591 h 58"/>
              <a:gd name="T16" fmla="*/ 941067411 w 72"/>
              <a:gd name="T17" fmla="*/ 510570880 h 58"/>
              <a:gd name="T18" fmla="*/ 1176335871 w 72"/>
              <a:gd name="T19" fmla="*/ 510570880 h 58"/>
              <a:gd name="T20" fmla="*/ 1176335871 w 72"/>
              <a:gd name="T21" fmla="*/ 232073966 h 58"/>
              <a:gd name="T22" fmla="*/ 0 w 72"/>
              <a:gd name="T23" fmla="*/ 881893143 h 58"/>
              <a:gd name="T24" fmla="*/ 0 w 72"/>
              <a:gd name="T25" fmla="*/ 2147483647 h 58"/>
              <a:gd name="T26" fmla="*/ 235268568 w 72"/>
              <a:gd name="T27" fmla="*/ 2147483647 h 58"/>
              <a:gd name="T28" fmla="*/ 470530276 w 72"/>
              <a:gd name="T29" fmla="*/ 2147483647 h 58"/>
              <a:gd name="T30" fmla="*/ 470530276 w 72"/>
              <a:gd name="T31" fmla="*/ 649812471 h 58"/>
              <a:gd name="T32" fmla="*/ 235268568 w 72"/>
              <a:gd name="T33" fmla="*/ 649812471 h 58"/>
              <a:gd name="T34" fmla="*/ 0 w 72"/>
              <a:gd name="T35" fmla="*/ 881893143 h 58"/>
              <a:gd name="T36" fmla="*/ 658749160 w 72"/>
              <a:gd name="T37" fmla="*/ 2147483647 h 58"/>
              <a:gd name="T38" fmla="*/ 2147483647 w 72"/>
              <a:gd name="T39" fmla="*/ 2147483647 h 58"/>
              <a:gd name="T40" fmla="*/ 2147483647 w 72"/>
              <a:gd name="T41" fmla="*/ 649812471 h 58"/>
              <a:gd name="T42" fmla="*/ 658749160 w 72"/>
              <a:gd name="T43" fmla="*/ 649812471 h 58"/>
              <a:gd name="T44" fmla="*/ 658749160 w 72"/>
              <a:gd name="T45" fmla="*/ 2147483647 h 58"/>
              <a:gd name="T46" fmla="*/ 2147483647 w 72"/>
              <a:gd name="T47" fmla="*/ 649812471 h 58"/>
              <a:gd name="T48" fmla="*/ 2147483647 w 72"/>
              <a:gd name="T49" fmla="*/ 649812471 h 58"/>
              <a:gd name="T50" fmla="*/ 2147483647 w 72"/>
              <a:gd name="T51" fmla="*/ 2147483647 h 58"/>
              <a:gd name="T52" fmla="*/ 2147483647 w 72"/>
              <a:gd name="T53" fmla="*/ 2147483647 h 58"/>
              <a:gd name="T54" fmla="*/ 2147483647 w 72"/>
              <a:gd name="T55" fmla="*/ 2147483647 h 58"/>
              <a:gd name="T56" fmla="*/ 2147483647 w 72"/>
              <a:gd name="T57" fmla="*/ 881893143 h 58"/>
              <a:gd name="T58" fmla="*/ 2147483647 w 72"/>
              <a:gd name="T59" fmla="*/ 649812471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solidFill>
            <a:srgbClr val="007CD0">
              <a:alpha val="50000"/>
            </a:srgbClr>
          </a:solidFill>
          <a:ln w="9525">
            <a:noFill/>
            <a:round/>
            <a:headEnd/>
            <a:tailEnd/>
          </a:ln>
        </p:spPr>
        <p:txBody>
          <a:bodyPr/>
          <a:lstStyle/>
          <a:p>
            <a:pPr>
              <a:defRPr/>
            </a:pPr>
            <a:endParaRPr 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1403648" y="3517146"/>
            <a:ext cx="6048672" cy="1077218"/>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影响：聊天文本中有大量表达感情的词汇或者表情等语言符号，会使得主题分析结果呈现大部分情感词，影响主题提取；</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取舍：在进行主题分析前，对情感词汇做过滤；在进行情绪波动分析时，还原</a:t>
            </a:r>
            <a:r>
              <a:rPr lang="zh-CN" altLang="en-US" sz="1600" dirty="0" smtClean="0">
                <a:latin typeface="微软雅黑" panose="020B0503020204020204" pitchFamily="34" charset="-122"/>
                <a:ea typeface="微软雅黑" panose="020B0503020204020204" pitchFamily="34" charset="-122"/>
              </a:rPr>
              <a:t>情感词汇。</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7762563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技术实施</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3" name="组合 32"/>
          <p:cNvGrpSpPr/>
          <p:nvPr/>
        </p:nvGrpSpPr>
        <p:grpSpPr>
          <a:xfrm>
            <a:off x="479490" y="809261"/>
            <a:ext cx="1860262" cy="407417"/>
            <a:chOff x="479490" y="818527"/>
            <a:chExt cx="1860262" cy="407417"/>
          </a:xfrm>
        </p:grpSpPr>
        <p:sp>
          <p:nvSpPr>
            <p:cNvPr id="34" name="矩形 33"/>
            <p:cNvSpPr/>
            <p:nvPr/>
          </p:nvSpPr>
          <p:spPr>
            <a:xfrm>
              <a:off x="479490" y="818527"/>
              <a:ext cx="1860262" cy="40741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b="1" dirty="0">
                  <a:solidFill>
                    <a:srgbClr val="007CD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挑战与难点</a:t>
              </a:r>
            </a:p>
          </p:txBody>
        </p:sp>
        <p:sp>
          <p:nvSpPr>
            <p:cNvPr id="35" name="五角星 34"/>
            <p:cNvSpPr/>
            <p:nvPr/>
          </p:nvSpPr>
          <p:spPr>
            <a:xfrm>
              <a:off x="479491" y="917819"/>
              <a:ext cx="191021" cy="208831"/>
            </a:xfrm>
            <a:prstGeom prst="star5">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0"/>
            <a:ext cx="1819132" cy="605383"/>
          </a:xfrm>
          <a:prstGeom prst="rect">
            <a:avLst/>
          </a:prstGeom>
        </p:spPr>
      </p:pic>
      <p:sp>
        <p:nvSpPr>
          <p:cNvPr id="3" name="文本框 2"/>
          <p:cNvSpPr txBox="1"/>
          <p:nvPr/>
        </p:nvSpPr>
        <p:spPr>
          <a:xfrm>
            <a:off x="1259632" y="1346089"/>
            <a:ext cx="5976664"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基于</a:t>
            </a:r>
            <a:r>
              <a:rPr lang="en-US" altLang="zh-CN" b="1" dirty="0" err="1">
                <a:latin typeface="微软雅黑" panose="020B0503020204020204" pitchFamily="34" charset="-122"/>
                <a:ea typeface="微软雅黑" panose="020B0503020204020204" pitchFamily="34" charset="-122"/>
              </a:rPr>
              <a:t>TextRank</a:t>
            </a:r>
            <a:r>
              <a:rPr lang="zh-CN" altLang="en-US" b="1" dirty="0">
                <a:latin typeface="微软雅黑" panose="020B0503020204020204" pitchFamily="34" charset="-122"/>
                <a:ea typeface="微软雅黑" panose="020B0503020204020204" pitchFamily="34" charset="-122"/>
              </a:rPr>
              <a:t>的关键句提取算法</a:t>
            </a:r>
          </a:p>
        </p:txBody>
      </p:sp>
      <p:sp>
        <p:nvSpPr>
          <p:cNvPr id="51" name="Freeform 41"/>
          <p:cNvSpPr>
            <a:spLocks noEditPoints="1"/>
          </p:cNvSpPr>
          <p:nvPr/>
        </p:nvSpPr>
        <p:spPr bwMode="auto">
          <a:xfrm>
            <a:off x="844876" y="1346089"/>
            <a:ext cx="396046" cy="337494"/>
          </a:xfrm>
          <a:custGeom>
            <a:avLst/>
            <a:gdLst>
              <a:gd name="T0" fmla="*/ 1176335871 w 72"/>
              <a:gd name="T1" fmla="*/ 232073966 h 58"/>
              <a:gd name="T2" fmla="*/ 2147483647 w 72"/>
              <a:gd name="T3" fmla="*/ 232073966 h 58"/>
              <a:gd name="T4" fmla="*/ 2147483647 w 72"/>
              <a:gd name="T5" fmla="*/ 510570880 h 58"/>
              <a:gd name="T6" fmla="*/ 2147483647 w 72"/>
              <a:gd name="T7" fmla="*/ 510570880 h 58"/>
              <a:gd name="T8" fmla="*/ 2147483647 w 72"/>
              <a:gd name="T9" fmla="*/ 185664591 h 58"/>
              <a:gd name="T10" fmla="*/ 2147483647 w 72"/>
              <a:gd name="T11" fmla="*/ 0 h 58"/>
              <a:gd name="T12" fmla="*/ 1129279435 w 72"/>
              <a:gd name="T13" fmla="*/ 0 h 58"/>
              <a:gd name="T14" fmla="*/ 941067411 w 72"/>
              <a:gd name="T15" fmla="*/ 185664591 h 58"/>
              <a:gd name="T16" fmla="*/ 941067411 w 72"/>
              <a:gd name="T17" fmla="*/ 510570880 h 58"/>
              <a:gd name="T18" fmla="*/ 1176335871 w 72"/>
              <a:gd name="T19" fmla="*/ 510570880 h 58"/>
              <a:gd name="T20" fmla="*/ 1176335871 w 72"/>
              <a:gd name="T21" fmla="*/ 232073966 h 58"/>
              <a:gd name="T22" fmla="*/ 0 w 72"/>
              <a:gd name="T23" fmla="*/ 881893143 h 58"/>
              <a:gd name="T24" fmla="*/ 0 w 72"/>
              <a:gd name="T25" fmla="*/ 2147483647 h 58"/>
              <a:gd name="T26" fmla="*/ 235268568 w 72"/>
              <a:gd name="T27" fmla="*/ 2147483647 h 58"/>
              <a:gd name="T28" fmla="*/ 470530276 w 72"/>
              <a:gd name="T29" fmla="*/ 2147483647 h 58"/>
              <a:gd name="T30" fmla="*/ 470530276 w 72"/>
              <a:gd name="T31" fmla="*/ 649812471 h 58"/>
              <a:gd name="T32" fmla="*/ 235268568 w 72"/>
              <a:gd name="T33" fmla="*/ 649812471 h 58"/>
              <a:gd name="T34" fmla="*/ 0 w 72"/>
              <a:gd name="T35" fmla="*/ 881893143 h 58"/>
              <a:gd name="T36" fmla="*/ 658749160 w 72"/>
              <a:gd name="T37" fmla="*/ 2147483647 h 58"/>
              <a:gd name="T38" fmla="*/ 2147483647 w 72"/>
              <a:gd name="T39" fmla="*/ 2147483647 h 58"/>
              <a:gd name="T40" fmla="*/ 2147483647 w 72"/>
              <a:gd name="T41" fmla="*/ 649812471 h 58"/>
              <a:gd name="T42" fmla="*/ 658749160 w 72"/>
              <a:gd name="T43" fmla="*/ 649812471 h 58"/>
              <a:gd name="T44" fmla="*/ 658749160 w 72"/>
              <a:gd name="T45" fmla="*/ 2147483647 h 58"/>
              <a:gd name="T46" fmla="*/ 2147483647 w 72"/>
              <a:gd name="T47" fmla="*/ 649812471 h 58"/>
              <a:gd name="T48" fmla="*/ 2147483647 w 72"/>
              <a:gd name="T49" fmla="*/ 649812471 h 58"/>
              <a:gd name="T50" fmla="*/ 2147483647 w 72"/>
              <a:gd name="T51" fmla="*/ 2147483647 h 58"/>
              <a:gd name="T52" fmla="*/ 2147483647 w 72"/>
              <a:gd name="T53" fmla="*/ 2147483647 h 58"/>
              <a:gd name="T54" fmla="*/ 2147483647 w 72"/>
              <a:gd name="T55" fmla="*/ 2147483647 h 58"/>
              <a:gd name="T56" fmla="*/ 2147483647 w 72"/>
              <a:gd name="T57" fmla="*/ 881893143 h 58"/>
              <a:gd name="T58" fmla="*/ 2147483647 w 72"/>
              <a:gd name="T59" fmla="*/ 649812471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solidFill>
            <a:srgbClr val="007CD0">
              <a:alpha val="50000"/>
            </a:srgbClr>
          </a:solidFill>
          <a:ln w="9525">
            <a:noFill/>
            <a:round/>
            <a:headEnd/>
            <a:tailEnd/>
          </a:ln>
        </p:spPr>
        <p:txBody>
          <a:bodyPr/>
          <a:lstStyle/>
          <a:p>
            <a:pPr>
              <a:defRPr/>
            </a:pPr>
            <a:endParaRPr 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331640" y="1715421"/>
            <a:ext cx="5832648" cy="58477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利用</a:t>
            </a:r>
            <a:r>
              <a:rPr lang="en-US" altLang="zh-CN" sz="1600" dirty="0">
                <a:latin typeface="微软雅黑" panose="020B0503020204020204" pitchFamily="34" charset="-122"/>
                <a:ea typeface="微软雅黑" panose="020B0503020204020204" pitchFamily="34" charset="-122"/>
              </a:rPr>
              <a:t>bm25+TextRank</a:t>
            </a:r>
            <a:r>
              <a:rPr lang="zh-CN" altLang="en-US" sz="1600" dirty="0">
                <a:latin typeface="微软雅黑" panose="020B0503020204020204" pitchFamily="34" charset="-122"/>
                <a:ea typeface="微软雅黑" panose="020B0503020204020204" pitchFamily="34" charset="-122"/>
              </a:rPr>
              <a:t>算法迭代投票出分数最高的句子作为某一聊天文本中的关键句。</a:t>
            </a:r>
            <a:endParaRPr lang="zh-CN" altLang="en-US" dirty="0"/>
          </a:p>
        </p:txBody>
      </p:sp>
      <p:sp>
        <p:nvSpPr>
          <p:cNvPr id="55" name="文本框 54"/>
          <p:cNvSpPr txBox="1"/>
          <p:nvPr/>
        </p:nvSpPr>
        <p:spPr>
          <a:xfrm>
            <a:off x="1331640" y="3147814"/>
            <a:ext cx="396044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如何检索关键词的相关话题？</a:t>
            </a:r>
          </a:p>
        </p:txBody>
      </p:sp>
      <p:sp>
        <p:nvSpPr>
          <p:cNvPr id="56" name="Freeform 41"/>
          <p:cNvSpPr>
            <a:spLocks noEditPoints="1"/>
          </p:cNvSpPr>
          <p:nvPr/>
        </p:nvSpPr>
        <p:spPr bwMode="auto">
          <a:xfrm>
            <a:off x="916884" y="3147814"/>
            <a:ext cx="396046" cy="337494"/>
          </a:xfrm>
          <a:custGeom>
            <a:avLst/>
            <a:gdLst>
              <a:gd name="T0" fmla="*/ 1176335871 w 72"/>
              <a:gd name="T1" fmla="*/ 232073966 h 58"/>
              <a:gd name="T2" fmla="*/ 2147483647 w 72"/>
              <a:gd name="T3" fmla="*/ 232073966 h 58"/>
              <a:gd name="T4" fmla="*/ 2147483647 w 72"/>
              <a:gd name="T5" fmla="*/ 510570880 h 58"/>
              <a:gd name="T6" fmla="*/ 2147483647 w 72"/>
              <a:gd name="T7" fmla="*/ 510570880 h 58"/>
              <a:gd name="T8" fmla="*/ 2147483647 w 72"/>
              <a:gd name="T9" fmla="*/ 185664591 h 58"/>
              <a:gd name="T10" fmla="*/ 2147483647 w 72"/>
              <a:gd name="T11" fmla="*/ 0 h 58"/>
              <a:gd name="T12" fmla="*/ 1129279435 w 72"/>
              <a:gd name="T13" fmla="*/ 0 h 58"/>
              <a:gd name="T14" fmla="*/ 941067411 w 72"/>
              <a:gd name="T15" fmla="*/ 185664591 h 58"/>
              <a:gd name="T16" fmla="*/ 941067411 w 72"/>
              <a:gd name="T17" fmla="*/ 510570880 h 58"/>
              <a:gd name="T18" fmla="*/ 1176335871 w 72"/>
              <a:gd name="T19" fmla="*/ 510570880 h 58"/>
              <a:gd name="T20" fmla="*/ 1176335871 w 72"/>
              <a:gd name="T21" fmla="*/ 232073966 h 58"/>
              <a:gd name="T22" fmla="*/ 0 w 72"/>
              <a:gd name="T23" fmla="*/ 881893143 h 58"/>
              <a:gd name="T24" fmla="*/ 0 w 72"/>
              <a:gd name="T25" fmla="*/ 2147483647 h 58"/>
              <a:gd name="T26" fmla="*/ 235268568 w 72"/>
              <a:gd name="T27" fmla="*/ 2147483647 h 58"/>
              <a:gd name="T28" fmla="*/ 470530276 w 72"/>
              <a:gd name="T29" fmla="*/ 2147483647 h 58"/>
              <a:gd name="T30" fmla="*/ 470530276 w 72"/>
              <a:gd name="T31" fmla="*/ 649812471 h 58"/>
              <a:gd name="T32" fmla="*/ 235268568 w 72"/>
              <a:gd name="T33" fmla="*/ 649812471 h 58"/>
              <a:gd name="T34" fmla="*/ 0 w 72"/>
              <a:gd name="T35" fmla="*/ 881893143 h 58"/>
              <a:gd name="T36" fmla="*/ 658749160 w 72"/>
              <a:gd name="T37" fmla="*/ 2147483647 h 58"/>
              <a:gd name="T38" fmla="*/ 2147483647 w 72"/>
              <a:gd name="T39" fmla="*/ 2147483647 h 58"/>
              <a:gd name="T40" fmla="*/ 2147483647 w 72"/>
              <a:gd name="T41" fmla="*/ 649812471 h 58"/>
              <a:gd name="T42" fmla="*/ 658749160 w 72"/>
              <a:gd name="T43" fmla="*/ 649812471 h 58"/>
              <a:gd name="T44" fmla="*/ 658749160 w 72"/>
              <a:gd name="T45" fmla="*/ 2147483647 h 58"/>
              <a:gd name="T46" fmla="*/ 2147483647 w 72"/>
              <a:gd name="T47" fmla="*/ 649812471 h 58"/>
              <a:gd name="T48" fmla="*/ 2147483647 w 72"/>
              <a:gd name="T49" fmla="*/ 649812471 h 58"/>
              <a:gd name="T50" fmla="*/ 2147483647 w 72"/>
              <a:gd name="T51" fmla="*/ 2147483647 h 58"/>
              <a:gd name="T52" fmla="*/ 2147483647 w 72"/>
              <a:gd name="T53" fmla="*/ 2147483647 h 58"/>
              <a:gd name="T54" fmla="*/ 2147483647 w 72"/>
              <a:gd name="T55" fmla="*/ 2147483647 h 58"/>
              <a:gd name="T56" fmla="*/ 2147483647 w 72"/>
              <a:gd name="T57" fmla="*/ 881893143 h 58"/>
              <a:gd name="T58" fmla="*/ 2147483647 w 72"/>
              <a:gd name="T59" fmla="*/ 649812471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solidFill>
            <a:srgbClr val="007CD0">
              <a:alpha val="50000"/>
            </a:srgbClr>
          </a:solidFill>
          <a:ln w="9525">
            <a:noFill/>
            <a:round/>
            <a:headEnd/>
            <a:tailEnd/>
          </a:ln>
        </p:spPr>
        <p:txBody>
          <a:bodyPr/>
          <a:lstStyle/>
          <a:p>
            <a:pPr>
              <a:defRPr/>
            </a:pPr>
            <a:endParaRPr 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1403648" y="3517146"/>
            <a:ext cx="5832648" cy="830997"/>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利用聊天文本上下文的语料空间中训练</a:t>
            </a:r>
            <a:r>
              <a:rPr lang="en-US" altLang="zh-CN" sz="1600" dirty="0">
                <a:latin typeface="微软雅黑" panose="020B0503020204020204" pitchFamily="34" charset="-122"/>
                <a:ea typeface="微软雅黑" panose="020B0503020204020204" pitchFamily="34" charset="-122"/>
              </a:rPr>
              <a:t>Word2Vec</a:t>
            </a:r>
            <a:r>
              <a:rPr lang="zh-CN" altLang="en-US" sz="1600" dirty="0">
                <a:latin typeface="微软雅黑" panose="020B0503020204020204" pitchFamily="34" charset="-122"/>
                <a:ea typeface="微软雅黑" panose="020B0503020204020204" pitchFamily="34" charset="-122"/>
              </a:rPr>
              <a:t>模型，通过训练好的</a:t>
            </a:r>
            <a:r>
              <a:rPr lang="en-US" altLang="zh-CN" sz="1600" dirty="0">
                <a:latin typeface="微软雅黑" panose="020B0503020204020204" pitchFamily="34" charset="-122"/>
                <a:ea typeface="微软雅黑" panose="020B0503020204020204" pitchFamily="34" charset="-122"/>
              </a:rPr>
              <a:t>Word2Vec</a:t>
            </a:r>
            <a:r>
              <a:rPr lang="zh-CN" altLang="en-US" sz="1600" dirty="0">
                <a:latin typeface="微软雅黑" panose="020B0503020204020204" pitchFamily="34" charset="-122"/>
                <a:ea typeface="微软雅黑" panose="020B0503020204020204" pitchFamily="34" charset="-122"/>
              </a:rPr>
              <a:t>模型可以检索某一个关键词的最相关话题或词语。</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717839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1620688" y="411510"/>
            <a:ext cx="4176464" cy="4176455"/>
            <a:chOff x="2312265" y="1869576"/>
            <a:chExt cx="1854306" cy="1854302"/>
          </a:xfrm>
        </p:grpSpPr>
        <p:grpSp>
          <p:nvGrpSpPr>
            <p:cNvPr id="41" name="组合 40"/>
            <p:cNvGrpSpPr/>
            <p:nvPr/>
          </p:nvGrpSpPr>
          <p:grpSpPr>
            <a:xfrm>
              <a:off x="2312265" y="1869576"/>
              <a:ext cx="1854306" cy="1854302"/>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sp>
            <p:nvSpPr>
              <p:cNvPr id="44" name="椭圆 4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grpSp>
        <p:sp>
          <p:nvSpPr>
            <p:cNvPr id="42" name="TextBox 41"/>
            <p:cNvSpPr txBox="1"/>
            <p:nvPr/>
          </p:nvSpPr>
          <p:spPr>
            <a:xfrm>
              <a:off x="3143506" y="2381109"/>
              <a:ext cx="644854" cy="819897"/>
            </a:xfrm>
            <a:prstGeom prst="rect">
              <a:avLst/>
            </a:prstGeom>
            <a:noFill/>
          </p:spPr>
          <p:txBody>
            <a:bodyPr wrap="square" lIns="0" tIns="0" rIns="0" bIns="0" rtlCol="0">
              <a:spAutoFit/>
            </a:bodyPr>
            <a:lstStyle/>
            <a:p>
              <a:pPr algn="ctr"/>
              <a:r>
                <a:rPr lang="zh-CN" altLang="en-US" sz="6000" b="1" dirty="0">
                  <a:solidFill>
                    <a:srgbClr val="007CD0"/>
                  </a:solidFill>
                  <a:latin typeface="微软雅黑" pitchFamily="34" charset="-122"/>
                  <a:ea typeface="微软雅黑" pitchFamily="34" charset="-122"/>
                </a:rPr>
                <a:t>目</a:t>
              </a:r>
              <a:endParaRPr lang="en-US" altLang="zh-CN" sz="6000" b="1" dirty="0">
                <a:solidFill>
                  <a:srgbClr val="007CD0"/>
                </a:solidFill>
                <a:latin typeface="微软雅黑" pitchFamily="34" charset="-122"/>
                <a:ea typeface="微软雅黑" pitchFamily="34" charset="-122"/>
              </a:endParaRPr>
            </a:p>
            <a:p>
              <a:pPr algn="ctr"/>
              <a:r>
                <a:rPr lang="zh-CN" altLang="en-US" sz="6000" b="1" dirty="0">
                  <a:solidFill>
                    <a:srgbClr val="007CD0"/>
                  </a:solidFill>
                  <a:latin typeface="微软雅黑" pitchFamily="34" charset="-122"/>
                  <a:ea typeface="微软雅黑" pitchFamily="34" charset="-122"/>
                </a:rPr>
                <a:t>录</a:t>
              </a:r>
            </a:p>
          </p:txBody>
        </p:sp>
      </p:grpSp>
      <p:sp>
        <p:nvSpPr>
          <p:cNvPr id="75" name="TextBox 74"/>
          <p:cNvSpPr txBox="1"/>
          <p:nvPr/>
        </p:nvSpPr>
        <p:spPr>
          <a:xfrm>
            <a:off x="4041008" y="234475"/>
            <a:ext cx="2614580" cy="456559"/>
          </a:xfrm>
          <a:prstGeom prst="rect">
            <a:avLst/>
          </a:prstGeom>
          <a:noFill/>
        </p:spPr>
        <p:txBody>
          <a:bodyPr wrap="square" lIns="86383" tIns="43192" rIns="86383" bIns="43192" rtlCol="0">
            <a:spAutoFit/>
          </a:bodyPr>
          <a:lstStyle/>
          <a:p>
            <a:r>
              <a:rPr lang="zh-CN" altLang="en-US" sz="2400" b="1" dirty="0">
                <a:solidFill>
                  <a:prstClr val="black"/>
                </a:solidFill>
                <a:latin typeface="微软雅黑" pitchFamily="34" charset="-122"/>
                <a:ea typeface="微软雅黑" panose="020B0503020204020204" pitchFamily="34" charset="-122"/>
              </a:rPr>
              <a:t>项目背景</a:t>
            </a:r>
            <a:endParaRPr lang="en-US" altLang="zh-CN" sz="2400" b="1" dirty="0">
              <a:solidFill>
                <a:prstClr val="black"/>
              </a:solidFill>
              <a:latin typeface="微软雅黑" pitchFamily="34" charset="-122"/>
              <a:ea typeface="微软雅黑" panose="020B0503020204020204" pitchFamily="34" charset="-122"/>
            </a:endParaRPr>
          </a:p>
        </p:txBody>
      </p:sp>
      <p:sp>
        <p:nvSpPr>
          <p:cNvPr id="76" name="TextBox 75"/>
          <p:cNvSpPr txBox="1"/>
          <p:nvPr/>
        </p:nvSpPr>
        <p:spPr>
          <a:xfrm>
            <a:off x="4709148" y="3483897"/>
            <a:ext cx="2614580" cy="456559"/>
          </a:xfrm>
          <a:prstGeom prst="rect">
            <a:avLst/>
          </a:prstGeom>
          <a:noFill/>
        </p:spPr>
        <p:txBody>
          <a:bodyPr wrap="square" lIns="86383" tIns="43192" rIns="86383" bIns="43192" rtlCol="0">
            <a:spAutoFit/>
          </a:bodyPr>
          <a:lstStyle/>
          <a:p>
            <a:r>
              <a:rPr lang="zh-CN" altLang="en-US" sz="2400" b="1" dirty="0">
                <a:solidFill>
                  <a:srgbClr val="0077C8"/>
                </a:solidFill>
                <a:latin typeface="微软雅黑" pitchFamily="34" charset="-122"/>
                <a:ea typeface="微软雅黑" panose="020B0503020204020204" pitchFamily="34" charset="-122"/>
              </a:rPr>
              <a:t>成果展示</a:t>
            </a:r>
            <a:endParaRPr lang="en-US" altLang="zh-CN" sz="2400" b="1" dirty="0">
              <a:solidFill>
                <a:srgbClr val="0077C8"/>
              </a:solidFill>
              <a:latin typeface="微软雅黑" pitchFamily="34" charset="-122"/>
              <a:ea typeface="微软雅黑" panose="020B0503020204020204" pitchFamily="34" charset="-122"/>
            </a:endParaRPr>
          </a:p>
        </p:txBody>
      </p:sp>
      <p:grpSp>
        <p:nvGrpSpPr>
          <p:cNvPr id="77" name="组合 76"/>
          <p:cNvGrpSpPr/>
          <p:nvPr/>
        </p:nvGrpSpPr>
        <p:grpSpPr>
          <a:xfrm>
            <a:off x="2965532" y="51470"/>
            <a:ext cx="864652" cy="864650"/>
            <a:chOff x="3402224" y="483518"/>
            <a:chExt cx="864652" cy="864650"/>
          </a:xfrm>
        </p:grpSpPr>
        <p:grpSp>
          <p:nvGrpSpPr>
            <p:cNvPr id="78" name="组合 77"/>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rgbClr val="007CD0"/>
                  </a:solidFill>
                </a:endParaRPr>
              </a:p>
            </p:txBody>
          </p:sp>
          <p:sp>
            <p:nvSpPr>
              <p:cNvPr id="81" name="椭圆 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rgbClr val="007CD0"/>
                  </a:solidFill>
                </a:endParaRPr>
              </a:p>
            </p:txBody>
          </p:sp>
        </p:grpSp>
        <p:sp>
          <p:nvSpPr>
            <p:cNvPr id="79" name="TextBox 78"/>
            <p:cNvSpPr txBox="1"/>
            <p:nvPr/>
          </p:nvSpPr>
          <p:spPr>
            <a:xfrm>
              <a:off x="3542275" y="731177"/>
              <a:ext cx="586298" cy="369332"/>
            </a:xfrm>
            <a:prstGeom prst="rect">
              <a:avLst/>
            </a:prstGeom>
            <a:noFill/>
          </p:spPr>
          <p:txBody>
            <a:bodyPr wrap="square" lIns="0" tIns="0" rIns="0" bIns="0" rtlCol="0">
              <a:spAutoFit/>
            </a:bodyPr>
            <a:lstStyle/>
            <a:p>
              <a:pPr algn="ctr"/>
              <a:r>
                <a:rPr lang="en-US" altLang="zh-CN" sz="2400" b="1" dirty="0">
                  <a:solidFill>
                    <a:prstClr val="black"/>
                  </a:solidFill>
                  <a:latin typeface="微软雅黑" pitchFamily="34" charset="-122"/>
                  <a:ea typeface="微软雅黑" pitchFamily="34" charset="-122"/>
                </a:rPr>
                <a:t>01</a:t>
              </a:r>
              <a:endParaRPr lang="zh-CN" altLang="en-US" sz="2400" b="1" dirty="0">
                <a:solidFill>
                  <a:prstClr val="black"/>
                </a:solidFill>
                <a:latin typeface="微软雅黑" pitchFamily="34" charset="-122"/>
                <a:ea typeface="微软雅黑" pitchFamily="34" charset="-122"/>
              </a:endParaRPr>
            </a:p>
          </p:txBody>
        </p:sp>
      </p:grpSp>
      <p:grpSp>
        <p:nvGrpSpPr>
          <p:cNvPr id="82" name="组合 81"/>
          <p:cNvGrpSpPr/>
          <p:nvPr/>
        </p:nvGrpSpPr>
        <p:grpSpPr>
          <a:xfrm>
            <a:off x="3701036" y="3219822"/>
            <a:ext cx="864652" cy="864650"/>
            <a:chOff x="4067944" y="3874219"/>
            <a:chExt cx="864652" cy="864650"/>
          </a:xfrm>
        </p:grpSpPr>
        <p:grpSp>
          <p:nvGrpSpPr>
            <p:cNvPr id="83" name="组合 82"/>
            <p:cNvGrpSpPr/>
            <p:nvPr/>
          </p:nvGrpSpPr>
          <p:grpSpPr>
            <a:xfrm>
              <a:off x="4067944" y="3874219"/>
              <a:ext cx="864652" cy="864650"/>
              <a:chOff x="304800" y="673100"/>
              <a:chExt cx="4000500" cy="4000500"/>
            </a:xfrm>
            <a:effectLst>
              <a:outerShdw blurRad="444500" dist="254000" dir="8100000" algn="tr" rotWithShape="0">
                <a:prstClr val="black">
                  <a:alpha val="50000"/>
                </a:prstClr>
              </a:outerShdw>
            </a:effectLst>
          </p:grpSpPr>
          <p:sp>
            <p:nvSpPr>
              <p:cNvPr id="85" name="同心圆 8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endParaRPr>
              </a:p>
            </p:txBody>
          </p:sp>
          <p:sp>
            <p:nvSpPr>
              <p:cNvPr id="86" name="椭圆 8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endParaRPr>
              </a:p>
            </p:txBody>
          </p:sp>
        </p:grpSp>
        <p:sp>
          <p:nvSpPr>
            <p:cNvPr id="84" name="TextBox 83"/>
            <p:cNvSpPr txBox="1"/>
            <p:nvPr/>
          </p:nvSpPr>
          <p:spPr>
            <a:xfrm>
              <a:off x="4207995" y="4121878"/>
              <a:ext cx="586298" cy="369332"/>
            </a:xfrm>
            <a:prstGeom prst="rect">
              <a:avLst/>
            </a:prstGeom>
            <a:noFill/>
          </p:spPr>
          <p:txBody>
            <a:bodyPr wrap="square" lIns="0" tIns="0" rIns="0" bIns="0" rtlCol="0">
              <a:spAutoFit/>
            </a:bodyPr>
            <a:lstStyle/>
            <a:p>
              <a:pPr algn="ctr"/>
              <a:r>
                <a:rPr lang="en-US" altLang="zh-CN" sz="2400" b="1" dirty="0">
                  <a:solidFill>
                    <a:srgbClr val="007CD0"/>
                  </a:solidFill>
                  <a:latin typeface="微软雅黑" pitchFamily="34" charset="-122"/>
                  <a:ea typeface="微软雅黑" pitchFamily="34" charset="-122"/>
                </a:rPr>
                <a:t>04</a:t>
              </a:r>
              <a:endParaRPr lang="zh-CN" altLang="en-US" sz="2400" b="1" dirty="0">
                <a:solidFill>
                  <a:srgbClr val="007CD0"/>
                </a:solidFill>
                <a:latin typeface="微软雅黑" pitchFamily="34" charset="-122"/>
                <a:ea typeface="微软雅黑" pitchFamily="34" charset="-122"/>
              </a:endParaRPr>
            </a:p>
          </p:txBody>
        </p:sp>
      </p:grpSp>
      <p:sp>
        <p:nvSpPr>
          <p:cNvPr id="87" name="TextBox 86"/>
          <p:cNvSpPr txBox="1"/>
          <p:nvPr/>
        </p:nvSpPr>
        <p:spPr>
          <a:xfrm>
            <a:off x="4751343" y="1206306"/>
            <a:ext cx="2326548" cy="456559"/>
          </a:xfrm>
          <a:prstGeom prst="rect">
            <a:avLst/>
          </a:prstGeom>
          <a:noFill/>
        </p:spPr>
        <p:txBody>
          <a:bodyPr wrap="square" lIns="86383" tIns="43192" rIns="86383" bIns="43192" rtlCol="0">
            <a:spAutoFit/>
          </a:bodyPr>
          <a:lstStyle/>
          <a:p>
            <a:r>
              <a:rPr lang="zh-CN" altLang="en-US" sz="2400" b="1" dirty="0">
                <a:solidFill>
                  <a:prstClr val="black"/>
                </a:solidFill>
                <a:latin typeface="微软雅黑" pitchFamily="34" charset="-122"/>
                <a:ea typeface="微软雅黑" panose="020B0503020204020204" pitchFamily="34" charset="-122"/>
              </a:rPr>
              <a:t>应用目标</a:t>
            </a:r>
            <a:endParaRPr lang="en-US" altLang="zh-CN" sz="2400" b="1" dirty="0">
              <a:solidFill>
                <a:prstClr val="black"/>
              </a:solidFill>
              <a:latin typeface="微软雅黑" pitchFamily="34" charset="-122"/>
              <a:ea typeface="微软雅黑" panose="020B0503020204020204" pitchFamily="34" charset="-122"/>
            </a:endParaRPr>
          </a:p>
        </p:txBody>
      </p:sp>
      <p:grpSp>
        <p:nvGrpSpPr>
          <p:cNvPr id="88" name="组合 87"/>
          <p:cNvGrpSpPr/>
          <p:nvPr/>
        </p:nvGrpSpPr>
        <p:grpSpPr>
          <a:xfrm>
            <a:off x="3686982" y="1014239"/>
            <a:ext cx="864652" cy="864650"/>
            <a:chOff x="4515751" y="1419068"/>
            <a:chExt cx="864652" cy="864650"/>
          </a:xfrm>
        </p:grpSpPr>
        <p:grpSp>
          <p:nvGrpSpPr>
            <p:cNvPr id="89" name="组合 88"/>
            <p:cNvGrpSpPr/>
            <p:nvPr/>
          </p:nvGrpSpPr>
          <p:grpSpPr>
            <a:xfrm>
              <a:off x="4515751" y="1419068"/>
              <a:ext cx="864652" cy="864650"/>
              <a:chOff x="304800" y="673100"/>
              <a:chExt cx="4000500" cy="4000500"/>
            </a:xfrm>
            <a:effectLst>
              <a:outerShdw blurRad="444500" dist="254000" dir="8100000" algn="tr" rotWithShape="0">
                <a:prstClr val="black">
                  <a:alpha val="50000"/>
                </a:prstClr>
              </a:outerShdw>
            </a:effectLst>
          </p:grpSpPr>
          <p:sp>
            <p:nvSpPr>
              <p:cNvPr id="91" name="同心圆 9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endParaRPr>
              </a:p>
            </p:txBody>
          </p:sp>
          <p:sp>
            <p:nvSpPr>
              <p:cNvPr id="92" name="椭圆 9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endParaRPr>
              </a:p>
            </p:txBody>
          </p:sp>
        </p:grpSp>
        <p:sp>
          <p:nvSpPr>
            <p:cNvPr id="90" name="TextBox 89"/>
            <p:cNvSpPr txBox="1"/>
            <p:nvPr/>
          </p:nvSpPr>
          <p:spPr>
            <a:xfrm>
              <a:off x="4655802" y="1666727"/>
              <a:ext cx="586298" cy="369332"/>
            </a:xfrm>
            <a:prstGeom prst="rect">
              <a:avLst/>
            </a:prstGeom>
            <a:noFill/>
          </p:spPr>
          <p:txBody>
            <a:bodyPr wrap="square" lIns="0" tIns="0" rIns="0" bIns="0" rtlCol="0">
              <a:spAutoFit/>
            </a:bodyPr>
            <a:lstStyle/>
            <a:p>
              <a:pPr algn="ctr"/>
              <a:r>
                <a:rPr lang="en-US" altLang="zh-CN" sz="2400" b="1" dirty="0">
                  <a:solidFill>
                    <a:prstClr val="black"/>
                  </a:solidFill>
                  <a:latin typeface="微软雅黑" pitchFamily="34" charset="-122"/>
                  <a:ea typeface="微软雅黑" pitchFamily="34" charset="-122"/>
                </a:rPr>
                <a:t>02</a:t>
              </a:r>
              <a:endParaRPr lang="zh-CN" altLang="en-US" sz="2400" b="1" dirty="0">
                <a:solidFill>
                  <a:prstClr val="black"/>
                </a:solidFill>
                <a:latin typeface="微软雅黑" pitchFamily="34" charset="-122"/>
                <a:ea typeface="微软雅黑" pitchFamily="34" charset="-122"/>
              </a:endParaRPr>
            </a:p>
          </p:txBody>
        </p:sp>
      </p:grpSp>
      <p:sp>
        <p:nvSpPr>
          <p:cNvPr id="93" name="TextBox 92"/>
          <p:cNvSpPr txBox="1"/>
          <p:nvPr/>
        </p:nvSpPr>
        <p:spPr>
          <a:xfrm>
            <a:off x="5163488" y="2321740"/>
            <a:ext cx="2160240" cy="456559"/>
          </a:xfrm>
          <a:prstGeom prst="rect">
            <a:avLst/>
          </a:prstGeom>
          <a:noFill/>
        </p:spPr>
        <p:txBody>
          <a:bodyPr wrap="square" lIns="86383" tIns="43192" rIns="86383" bIns="43192" rtlCol="0">
            <a:spAutoFit/>
          </a:bodyPr>
          <a:lstStyle/>
          <a:p>
            <a:r>
              <a:rPr lang="zh-CN" altLang="en-US" sz="2400" b="1" dirty="0">
                <a:latin typeface="微软雅黑" pitchFamily="34" charset="-122"/>
                <a:ea typeface="微软雅黑" panose="020B0503020204020204" pitchFamily="34" charset="-122"/>
              </a:rPr>
              <a:t>技术实施</a:t>
            </a:r>
            <a:endParaRPr lang="en-US" altLang="zh-CN" sz="2400" b="1" dirty="0">
              <a:latin typeface="微软雅黑" pitchFamily="34" charset="-122"/>
              <a:ea typeface="微软雅黑" panose="020B0503020204020204" pitchFamily="34" charset="-122"/>
            </a:endParaRPr>
          </a:p>
        </p:txBody>
      </p:sp>
      <p:grpSp>
        <p:nvGrpSpPr>
          <p:cNvPr id="94" name="组合 93"/>
          <p:cNvGrpSpPr/>
          <p:nvPr/>
        </p:nvGrpSpPr>
        <p:grpSpPr>
          <a:xfrm>
            <a:off x="4083368" y="2105162"/>
            <a:ext cx="864652" cy="864650"/>
            <a:chOff x="4788024" y="2734782"/>
            <a:chExt cx="864652" cy="864650"/>
          </a:xfrm>
        </p:grpSpPr>
        <p:grpSp>
          <p:nvGrpSpPr>
            <p:cNvPr id="95" name="组合 94"/>
            <p:cNvGrpSpPr/>
            <p:nvPr/>
          </p:nvGrpSpPr>
          <p:grpSpPr>
            <a:xfrm>
              <a:off x="4788024" y="2734782"/>
              <a:ext cx="864652" cy="864650"/>
              <a:chOff x="304800" y="673100"/>
              <a:chExt cx="4000500" cy="4000500"/>
            </a:xfrm>
            <a:effectLst>
              <a:outerShdw blurRad="444500" dist="254000" dir="8100000" algn="tr" rotWithShape="0">
                <a:prstClr val="black">
                  <a:alpha val="50000"/>
                </a:prstClr>
              </a:outerShdw>
            </a:effectLst>
          </p:grpSpPr>
          <p:sp>
            <p:nvSpPr>
              <p:cNvPr id="97" name="同心圆 9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endParaRPr>
              </a:p>
            </p:txBody>
          </p:sp>
          <p:sp>
            <p:nvSpPr>
              <p:cNvPr id="98" name="椭圆 9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endParaRPr>
              </a:p>
            </p:txBody>
          </p:sp>
        </p:grpSp>
        <p:sp>
          <p:nvSpPr>
            <p:cNvPr id="96" name="TextBox 95"/>
            <p:cNvSpPr txBox="1"/>
            <p:nvPr/>
          </p:nvSpPr>
          <p:spPr>
            <a:xfrm>
              <a:off x="4928075" y="2982441"/>
              <a:ext cx="586298" cy="369332"/>
            </a:xfrm>
            <a:prstGeom prst="rect">
              <a:avLst/>
            </a:prstGeom>
            <a:noFill/>
          </p:spPr>
          <p:txBody>
            <a:bodyPr wrap="square" lIns="0" tIns="0" rIns="0" bIns="0" rtlCol="0">
              <a:spAutoFit/>
            </a:bodyPr>
            <a:lstStyle/>
            <a:p>
              <a:pPr algn="ctr"/>
              <a:r>
                <a:rPr lang="en-US" altLang="zh-CN" sz="2400" b="1" dirty="0">
                  <a:latin typeface="微软雅黑" pitchFamily="34" charset="-122"/>
                  <a:ea typeface="微软雅黑" pitchFamily="34" charset="-122"/>
                </a:rPr>
                <a:t>03</a:t>
              </a:r>
              <a:endParaRPr lang="zh-CN" altLang="en-US" sz="2400" b="1" dirty="0">
                <a:latin typeface="微软雅黑" pitchFamily="34" charset="-122"/>
                <a:ea typeface="微软雅黑" pitchFamily="34" charset="-122"/>
              </a:endParaRPr>
            </a:p>
          </p:txBody>
        </p:sp>
      </p:grpSp>
      <p:sp>
        <p:nvSpPr>
          <p:cNvPr id="37" name="下箭头 36"/>
          <p:cNvSpPr/>
          <p:nvPr/>
        </p:nvSpPr>
        <p:spPr>
          <a:xfrm rot="16200000">
            <a:off x="3138996" y="3397298"/>
            <a:ext cx="432081" cy="509694"/>
          </a:xfrm>
          <a:prstGeom prst="downArrow">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prstClr val="white"/>
              </a:solidFill>
            </a:endParaRPr>
          </a:p>
        </p:txBody>
      </p: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0"/>
            <a:ext cx="1819132" cy="605383"/>
          </a:xfrm>
          <a:prstGeom prst="rect">
            <a:avLst/>
          </a:prstGeom>
        </p:spPr>
      </p:pic>
      <p:sp>
        <p:nvSpPr>
          <p:cNvPr id="46" name="TextBox 75"/>
          <p:cNvSpPr txBox="1"/>
          <p:nvPr/>
        </p:nvSpPr>
        <p:spPr>
          <a:xfrm>
            <a:off x="3975135" y="4457889"/>
            <a:ext cx="2614580" cy="456559"/>
          </a:xfrm>
          <a:prstGeom prst="rect">
            <a:avLst/>
          </a:prstGeom>
          <a:noFill/>
        </p:spPr>
        <p:txBody>
          <a:bodyPr wrap="square" lIns="86383" tIns="43192" rIns="86383" bIns="43192" rtlCol="0">
            <a:spAutoFit/>
          </a:bodyPr>
          <a:lstStyle/>
          <a:p>
            <a:r>
              <a:rPr lang="zh-CN" altLang="en-US" sz="2400" b="1" dirty="0">
                <a:solidFill>
                  <a:prstClr val="black"/>
                </a:solidFill>
                <a:latin typeface="微软雅黑" pitchFamily="34" charset="-122"/>
                <a:ea typeface="微软雅黑" panose="020B0503020204020204" pitchFamily="34" charset="-122"/>
              </a:rPr>
              <a:t>工作展望</a:t>
            </a:r>
            <a:endParaRPr lang="en-US" altLang="zh-CN" sz="2400" b="1" dirty="0">
              <a:solidFill>
                <a:prstClr val="black"/>
              </a:solidFill>
              <a:latin typeface="微软雅黑" pitchFamily="34" charset="-122"/>
              <a:ea typeface="微软雅黑" panose="020B0503020204020204" pitchFamily="34" charset="-122"/>
            </a:endParaRPr>
          </a:p>
        </p:txBody>
      </p:sp>
      <p:grpSp>
        <p:nvGrpSpPr>
          <p:cNvPr id="47" name="组合 46"/>
          <p:cNvGrpSpPr/>
          <p:nvPr/>
        </p:nvGrpSpPr>
        <p:grpSpPr>
          <a:xfrm>
            <a:off x="2971295" y="4194915"/>
            <a:ext cx="864652" cy="864650"/>
            <a:chOff x="4067944" y="3874219"/>
            <a:chExt cx="864652" cy="864650"/>
          </a:xfrm>
        </p:grpSpPr>
        <p:grpSp>
          <p:nvGrpSpPr>
            <p:cNvPr id="48" name="组合 47"/>
            <p:cNvGrpSpPr/>
            <p:nvPr/>
          </p:nvGrpSpPr>
          <p:grpSpPr>
            <a:xfrm>
              <a:off x="4067944" y="3874219"/>
              <a:ext cx="864652" cy="864650"/>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endParaRPr>
              </a:p>
            </p:txBody>
          </p:sp>
        </p:grpSp>
        <p:sp>
          <p:nvSpPr>
            <p:cNvPr id="49" name="TextBox 83"/>
            <p:cNvSpPr txBox="1"/>
            <p:nvPr/>
          </p:nvSpPr>
          <p:spPr>
            <a:xfrm>
              <a:off x="4207995" y="4121878"/>
              <a:ext cx="586298" cy="369332"/>
            </a:xfrm>
            <a:prstGeom prst="rect">
              <a:avLst/>
            </a:prstGeom>
            <a:noFill/>
          </p:spPr>
          <p:txBody>
            <a:bodyPr wrap="square" lIns="0" tIns="0" rIns="0" bIns="0" rtlCol="0">
              <a:spAutoFit/>
            </a:bodyPr>
            <a:lstStyle/>
            <a:p>
              <a:pPr algn="ctr"/>
              <a:r>
                <a:rPr lang="en-US" altLang="zh-CN" sz="2400" b="1" dirty="0">
                  <a:solidFill>
                    <a:prstClr val="black"/>
                  </a:solidFill>
                  <a:latin typeface="微软雅黑" pitchFamily="34" charset="-122"/>
                  <a:ea typeface="微软雅黑" pitchFamily="34" charset="-122"/>
                </a:rPr>
                <a:t>05</a:t>
              </a:r>
              <a:endParaRPr lang="zh-CN" altLang="en-US" sz="2400" b="1" dirty="0">
                <a:solidFill>
                  <a:prstClr val="black"/>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92290505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 name="TextBox 51"/>
          <p:cNvSpPr txBox="1"/>
          <p:nvPr/>
        </p:nvSpPr>
        <p:spPr>
          <a:xfrm>
            <a:off x="772868" y="161501"/>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成果展示</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0"/>
            <a:ext cx="1819132" cy="605383"/>
          </a:xfrm>
          <a:prstGeom prst="rect">
            <a:avLst/>
          </a:prstGeom>
        </p:spPr>
      </p:pic>
      <p:sp>
        <p:nvSpPr>
          <p:cNvPr id="3" name="文本框 2"/>
          <p:cNvSpPr txBox="1"/>
          <p:nvPr/>
        </p:nvSpPr>
        <p:spPr>
          <a:xfrm>
            <a:off x="739200" y="728392"/>
            <a:ext cx="2114681" cy="338554"/>
          </a:xfrm>
          <a:prstGeom prst="rect">
            <a:avLst/>
          </a:prstGeom>
          <a:noFill/>
        </p:spPr>
        <p:txBody>
          <a:bodyPr wrap="non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用户讨论热点话题</a:t>
            </a:r>
          </a:p>
        </p:txBody>
      </p:sp>
      <p:sp>
        <p:nvSpPr>
          <p:cNvPr id="7" name="文本框 6">
            <a:extLst>
              <a:ext uri="{FF2B5EF4-FFF2-40B4-BE49-F238E27FC236}">
                <a16:creationId xmlns="" xmlns:a16="http://schemas.microsoft.com/office/drawing/2014/main" id="{F4EF7FF2-3FF8-43FB-AECE-107F136AF6E5}"/>
              </a:ext>
            </a:extLst>
          </p:cNvPr>
          <p:cNvSpPr txBox="1"/>
          <p:nvPr/>
        </p:nvSpPr>
        <p:spPr>
          <a:xfrm>
            <a:off x="971600" y="1114049"/>
            <a:ext cx="7632848" cy="261610"/>
          </a:xfrm>
          <a:prstGeom prst="rect">
            <a:avLst/>
          </a:prstGeom>
          <a:noFill/>
        </p:spPr>
        <p:txBody>
          <a:bodyPr wrap="square" rtlCol="0">
            <a:spAutoFit/>
          </a:bodyPr>
          <a:lstStyle/>
          <a:p>
            <a:pPr algn="ctr"/>
            <a:r>
              <a:rPr lang="zh-CN" altLang="en-US" sz="1050" dirty="0">
                <a:latin typeface="微软雅黑" panose="020B0503020204020204" pitchFamily="34" charset="-122"/>
                <a:ea typeface="微软雅黑" panose="020B0503020204020204" pitchFamily="34" charset="-122"/>
              </a:rPr>
              <a:t>捕获每日热门游戏房间用户</a:t>
            </a:r>
            <a:r>
              <a:rPr lang="zh-CN" altLang="en-US" sz="1050" b="1" dirty="0">
                <a:solidFill>
                  <a:srgbClr val="FF0000"/>
                </a:solidFill>
                <a:latin typeface="微软雅黑" panose="020B0503020204020204" pitchFamily="34" charset="-122"/>
                <a:ea typeface="微软雅黑" panose="020B0503020204020204" pitchFamily="34" charset="-122"/>
              </a:rPr>
              <a:t>讨论焦点</a:t>
            </a:r>
            <a:r>
              <a:rPr lang="zh-CN" altLang="en-US" sz="1050" dirty="0">
                <a:latin typeface="微软雅黑" panose="020B0503020204020204" pitchFamily="34" charset="-122"/>
                <a:ea typeface="微软雅黑" panose="020B0503020204020204" pitchFamily="34" charset="-122"/>
              </a:rPr>
              <a:t>，从</a:t>
            </a:r>
            <a:r>
              <a:rPr lang="zh-CN" altLang="en-US" sz="1050" b="1" dirty="0">
                <a:solidFill>
                  <a:srgbClr val="FF0000"/>
                </a:solidFill>
                <a:latin typeface="微软雅黑" panose="020B0503020204020204" pitchFamily="34" charset="-122"/>
                <a:ea typeface="微软雅黑" panose="020B0503020204020204" pitchFamily="34" charset="-122"/>
              </a:rPr>
              <a:t>话题词</a:t>
            </a:r>
            <a:r>
              <a:rPr lang="zh-CN" altLang="en-US" sz="1050" dirty="0">
                <a:latin typeface="微软雅黑" panose="020B0503020204020204" pitchFamily="34" charset="-122"/>
                <a:ea typeface="微软雅黑" panose="020B0503020204020204" pitchFamily="34" charset="-122"/>
              </a:rPr>
              <a:t>延伸至</a:t>
            </a:r>
            <a:r>
              <a:rPr lang="zh-CN" altLang="en-US" sz="1050" b="1" dirty="0" smtClean="0">
                <a:solidFill>
                  <a:srgbClr val="FF0000"/>
                </a:solidFill>
                <a:latin typeface="微软雅黑" panose="020B0503020204020204" pitchFamily="34" charset="-122"/>
                <a:ea typeface="微软雅黑" panose="020B0503020204020204" pitchFamily="34" charset="-122"/>
              </a:rPr>
              <a:t>关联短语</a:t>
            </a:r>
            <a:r>
              <a:rPr lang="zh-CN" altLang="en-US" sz="1050" dirty="0">
                <a:latin typeface="微软雅黑" panose="020B0503020204020204" pitchFamily="34" charset="-122"/>
                <a:ea typeface="微软雅黑" panose="020B0503020204020204" pitchFamily="34" charset="-122"/>
              </a:rPr>
              <a:t>，了解用户对于游戏的关注（可提供历史对比）</a:t>
            </a:r>
          </a:p>
        </p:txBody>
      </p:sp>
      <p:grpSp>
        <p:nvGrpSpPr>
          <p:cNvPr id="4" name="组合 3"/>
          <p:cNvGrpSpPr/>
          <p:nvPr/>
        </p:nvGrpSpPr>
        <p:grpSpPr>
          <a:xfrm>
            <a:off x="1043608" y="1995686"/>
            <a:ext cx="792088" cy="2304256"/>
            <a:chOff x="971600" y="1851670"/>
            <a:chExt cx="792088" cy="2304256"/>
          </a:xfrm>
        </p:grpSpPr>
        <p:sp>
          <p:nvSpPr>
            <p:cNvPr id="2" name="圆角矩形 1"/>
            <p:cNvSpPr/>
            <p:nvPr/>
          </p:nvSpPr>
          <p:spPr>
            <a:xfrm>
              <a:off x="971600" y="1851670"/>
              <a:ext cx="792088" cy="288032"/>
            </a:xfrm>
            <a:prstGeom prst="roundRect">
              <a:avLst/>
            </a:prstGeom>
            <a:noFill/>
            <a:ln>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smtClean="0">
                  <a:solidFill>
                    <a:schemeClr val="tx1"/>
                  </a:solidFill>
                  <a:latin typeface="微软雅黑" panose="020B0503020204020204" pitchFamily="34" charset="-122"/>
                  <a:ea typeface="微软雅黑" panose="020B0503020204020204" pitchFamily="34" charset="-122"/>
                </a:rPr>
                <a:t>阴阳师</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9" name="圆角矩形 8"/>
            <p:cNvSpPr/>
            <p:nvPr/>
          </p:nvSpPr>
          <p:spPr>
            <a:xfrm>
              <a:off x="971600" y="2139702"/>
              <a:ext cx="792088" cy="288032"/>
            </a:xfrm>
            <a:prstGeom prst="roundRect">
              <a:avLst/>
            </a:prstGeom>
            <a:noFill/>
            <a:ln>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smtClean="0">
                  <a:solidFill>
                    <a:schemeClr val="tx1"/>
                  </a:solidFill>
                  <a:latin typeface="微软雅黑" panose="020B0503020204020204" pitchFamily="34" charset="-122"/>
                  <a:ea typeface="微软雅黑" panose="020B0503020204020204" pitchFamily="34" charset="-122"/>
                </a:rPr>
                <a:t>大话手游</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971600" y="2427734"/>
              <a:ext cx="792088" cy="288032"/>
            </a:xfrm>
            <a:prstGeom prst="roundRect">
              <a:avLst/>
            </a:prstGeom>
            <a:noFill/>
            <a:ln>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smtClean="0">
                  <a:solidFill>
                    <a:schemeClr val="tx1"/>
                  </a:solidFill>
                  <a:latin typeface="微软雅黑" panose="020B0503020204020204" pitchFamily="34" charset="-122"/>
                  <a:ea typeface="微软雅黑" panose="020B0503020204020204" pitchFamily="34" charset="-122"/>
                </a:rPr>
                <a:t>梦幻手游</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971600" y="2715766"/>
              <a:ext cx="792088" cy="288032"/>
            </a:xfrm>
            <a:prstGeom prst="roundRect">
              <a:avLst/>
            </a:prstGeom>
            <a:noFill/>
            <a:ln>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smtClean="0">
                  <a:solidFill>
                    <a:schemeClr val="tx1"/>
                  </a:solidFill>
                  <a:latin typeface="微软雅黑" panose="020B0503020204020204" pitchFamily="34" charset="-122"/>
                  <a:ea typeface="微软雅黑" panose="020B0503020204020204" pitchFamily="34" charset="-122"/>
                </a:rPr>
                <a:t>梦幻端游</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971600" y="3003798"/>
              <a:ext cx="792088" cy="288032"/>
            </a:xfrm>
            <a:prstGeom prst="roundRect">
              <a:avLst/>
            </a:prstGeom>
            <a:noFill/>
            <a:ln>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smtClean="0">
                  <a:solidFill>
                    <a:schemeClr val="tx1"/>
                  </a:solidFill>
                  <a:latin typeface="微软雅黑" panose="020B0503020204020204" pitchFamily="34" charset="-122"/>
                  <a:ea typeface="微软雅黑" panose="020B0503020204020204" pitchFamily="34" charset="-122"/>
                </a:rPr>
                <a:t>倩女</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971600" y="3291830"/>
              <a:ext cx="792088" cy="288032"/>
            </a:xfrm>
            <a:prstGeom prst="roundRect">
              <a:avLst/>
            </a:prstGeom>
            <a:noFill/>
            <a:ln>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pitchFamily="34" charset="-122"/>
                  <a:ea typeface="微软雅黑" panose="020B0503020204020204" pitchFamily="34" charset="-122"/>
                </a:rPr>
                <a:t>炉</a:t>
              </a:r>
              <a:r>
                <a:rPr lang="zh-CN" altLang="en-US" sz="1050" dirty="0" smtClean="0">
                  <a:solidFill>
                    <a:schemeClr val="tx1"/>
                  </a:solidFill>
                  <a:latin typeface="微软雅黑" panose="020B0503020204020204" pitchFamily="34" charset="-122"/>
                  <a:ea typeface="微软雅黑" panose="020B0503020204020204" pitchFamily="34" charset="-122"/>
                </a:rPr>
                <a:t>石传说</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971600" y="3579862"/>
              <a:ext cx="792088" cy="288032"/>
            </a:xfrm>
            <a:prstGeom prst="roundRect">
              <a:avLst/>
            </a:prstGeom>
            <a:noFill/>
            <a:ln>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smtClean="0">
                  <a:solidFill>
                    <a:schemeClr val="tx1"/>
                  </a:solidFill>
                  <a:latin typeface="微软雅黑" panose="020B0503020204020204" pitchFamily="34" charset="-122"/>
                  <a:ea typeface="微软雅黑" panose="020B0503020204020204" pitchFamily="34" charset="-122"/>
                </a:rPr>
                <a:t>大话端游</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971600" y="3867894"/>
              <a:ext cx="792088" cy="288032"/>
            </a:xfrm>
            <a:prstGeom prst="roundRect">
              <a:avLst/>
            </a:prstGeom>
            <a:noFill/>
            <a:ln>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smtClean="0">
                  <a:solidFill>
                    <a:schemeClr val="tx1"/>
                  </a:solidFill>
                  <a:latin typeface="微软雅黑" panose="020B0503020204020204" pitchFamily="34" charset="-122"/>
                  <a:ea typeface="微软雅黑" panose="020B0503020204020204" pitchFamily="34" charset="-122"/>
                </a:rPr>
                <a:t>天下</a:t>
              </a:r>
              <a:r>
                <a:rPr lang="en-US" altLang="zh-CN" sz="1050" dirty="0" smtClean="0">
                  <a:solidFill>
                    <a:schemeClr val="tx1"/>
                  </a:solidFill>
                  <a:latin typeface="微软雅黑" panose="020B0503020204020204" pitchFamily="34" charset="-122"/>
                  <a:ea typeface="微软雅黑" panose="020B0503020204020204" pitchFamily="34" charset="-122"/>
                </a:rPr>
                <a:t>3</a:t>
              </a:r>
              <a:endParaRPr lang="zh-CN" altLang="en-US" sz="1050" dirty="0">
                <a:solidFill>
                  <a:schemeClr val="tx1"/>
                </a:solidFill>
                <a:latin typeface="微软雅黑" panose="020B0503020204020204" pitchFamily="34" charset="-122"/>
                <a:ea typeface="微软雅黑" panose="020B0503020204020204" pitchFamily="34" charset="-122"/>
              </a:endParaRPr>
            </a:p>
          </p:txBody>
        </p:sp>
      </p:grpSp>
      <p:sp>
        <p:nvSpPr>
          <p:cNvPr id="5" name="右箭头 4"/>
          <p:cNvSpPr/>
          <p:nvPr/>
        </p:nvSpPr>
        <p:spPr>
          <a:xfrm>
            <a:off x="2025046" y="2067694"/>
            <a:ext cx="471204" cy="144016"/>
          </a:xfrm>
          <a:prstGeom prst="rightArrow">
            <a:avLst/>
          </a:prstGeom>
          <a:noFill/>
          <a:ln>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8" name="圆角矩形 17"/>
          <p:cNvSpPr/>
          <p:nvPr/>
        </p:nvSpPr>
        <p:spPr>
          <a:xfrm>
            <a:off x="2661811" y="1995768"/>
            <a:ext cx="792088" cy="288032"/>
          </a:xfrm>
          <a:prstGeom prst="roundRect">
            <a:avLst/>
          </a:prstGeom>
          <a:noFill/>
          <a:ln>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smtClean="0">
                <a:solidFill>
                  <a:schemeClr val="tx1"/>
                </a:solidFill>
                <a:latin typeface="微软雅黑" panose="020B0503020204020204" pitchFamily="34" charset="-122"/>
                <a:ea typeface="微软雅黑" panose="020B0503020204020204" pitchFamily="34" charset="-122"/>
              </a:rPr>
              <a:t>爆伤针女</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2661811" y="2283718"/>
            <a:ext cx="792088" cy="288032"/>
          </a:xfrm>
          <a:prstGeom prst="roundRect">
            <a:avLst/>
          </a:prstGeom>
          <a:noFill/>
          <a:ln>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smtClean="0">
                <a:solidFill>
                  <a:schemeClr val="tx1"/>
                </a:solidFill>
                <a:latin typeface="微软雅黑" panose="020B0503020204020204" pitchFamily="34" charset="-122"/>
                <a:ea typeface="微软雅黑" panose="020B0503020204020204" pitchFamily="34" charset="-122"/>
              </a:rPr>
              <a:t>茨木酒吞</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20" name="圆角矩形 19"/>
          <p:cNvSpPr/>
          <p:nvPr/>
        </p:nvSpPr>
        <p:spPr>
          <a:xfrm>
            <a:off x="2661811" y="2571750"/>
            <a:ext cx="792088" cy="288032"/>
          </a:xfrm>
          <a:prstGeom prst="roundRect">
            <a:avLst/>
          </a:prstGeom>
          <a:noFill/>
          <a:ln>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smtClean="0">
                <a:solidFill>
                  <a:schemeClr val="tx1"/>
                </a:solidFill>
                <a:latin typeface="微软雅黑" panose="020B0503020204020204" pitchFamily="34" charset="-122"/>
                <a:ea typeface="微软雅黑" panose="020B0503020204020204" pitchFamily="34" charset="-122"/>
              </a:rPr>
              <a:t>彼岸花</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2661811" y="2859782"/>
            <a:ext cx="792088" cy="288032"/>
          </a:xfrm>
          <a:prstGeom prst="roundRect">
            <a:avLst/>
          </a:prstGeom>
          <a:noFill/>
          <a:ln>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smtClean="0">
                <a:solidFill>
                  <a:schemeClr val="tx1"/>
                </a:solidFill>
                <a:latin typeface="微软雅黑" panose="020B0503020204020204" pitchFamily="34" charset="-122"/>
                <a:ea typeface="微软雅黑" panose="020B0503020204020204" pitchFamily="34" charset="-122"/>
              </a:rPr>
              <a:t>辉夜姬</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6" name="右箭头 5"/>
          <p:cNvSpPr/>
          <p:nvPr/>
        </p:nvSpPr>
        <p:spPr>
          <a:xfrm>
            <a:off x="3779912" y="3044699"/>
            <a:ext cx="841230" cy="504056"/>
          </a:xfrm>
          <a:prstGeom prst="rightArrow">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aphicFrame>
        <p:nvGraphicFramePr>
          <p:cNvPr id="23" name="图示 22"/>
          <p:cNvGraphicFramePr/>
          <p:nvPr>
            <p:extLst>
              <p:ext uri="{D42A27DB-BD31-4B8C-83A1-F6EECF244321}">
                <p14:modId xmlns:p14="http://schemas.microsoft.com/office/powerpoint/2010/main" val="2562281279"/>
              </p:ext>
            </p:extLst>
          </p:nvPr>
        </p:nvGraphicFramePr>
        <p:xfrm>
          <a:off x="4499992" y="2354996"/>
          <a:ext cx="2713437" cy="17939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4" name="图示 23"/>
          <p:cNvGraphicFramePr/>
          <p:nvPr>
            <p:extLst>
              <p:ext uri="{D42A27DB-BD31-4B8C-83A1-F6EECF244321}">
                <p14:modId xmlns:p14="http://schemas.microsoft.com/office/powerpoint/2010/main" val="1770471076"/>
              </p:ext>
            </p:extLst>
          </p:nvPr>
        </p:nvGraphicFramePr>
        <p:xfrm>
          <a:off x="6660232" y="1381894"/>
          <a:ext cx="2376264" cy="165963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25" name="图示 24"/>
          <p:cNvGraphicFramePr/>
          <p:nvPr>
            <p:extLst>
              <p:ext uri="{D42A27DB-BD31-4B8C-83A1-F6EECF244321}">
                <p14:modId xmlns:p14="http://schemas.microsoft.com/office/powerpoint/2010/main" val="155077892"/>
              </p:ext>
            </p:extLst>
          </p:nvPr>
        </p:nvGraphicFramePr>
        <p:xfrm>
          <a:off x="6732240" y="3432398"/>
          <a:ext cx="2251180" cy="158762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292498307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 name="TextBox 51"/>
          <p:cNvSpPr txBox="1"/>
          <p:nvPr/>
        </p:nvSpPr>
        <p:spPr>
          <a:xfrm>
            <a:off x="772868" y="161501"/>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成果展示</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0"/>
            <a:ext cx="1819132" cy="605383"/>
          </a:xfrm>
          <a:prstGeom prst="rect">
            <a:avLst/>
          </a:prstGeom>
        </p:spPr>
      </p:pic>
      <p:sp>
        <p:nvSpPr>
          <p:cNvPr id="3" name="文本框 2"/>
          <p:cNvSpPr txBox="1"/>
          <p:nvPr/>
        </p:nvSpPr>
        <p:spPr>
          <a:xfrm>
            <a:off x="739200" y="728392"/>
            <a:ext cx="2114681" cy="338554"/>
          </a:xfrm>
          <a:prstGeom prst="rect">
            <a:avLst/>
          </a:prstGeom>
          <a:noFill/>
        </p:spPr>
        <p:txBody>
          <a:bodyPr wrap="non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房间舆情实时监控</a:t>
            </a:r>
          </a:p>
        </p:txBody>
      </p:sp>
      <p:sp>
        <p:nvSpPr>
          <p:cNvPr id="4" name="文本框 3"/>
          <p:cNvSpPr txBox="1"/>
          <p:nvPr/>
        </p:nvSpPr>
        <p:spPr>
          <a:xfrm>
            <a:off x="971600" y="1114049"/>
            <a:ext cx="7632848" cy="261610"/>
          </a:xfrm>
          <a:prstGeom prst="rect">
            <a:avLst/>
          </a:prstGeom>
          <a:noFill/>
        </p:spPr>
        <p:txBody>
          <a:bodyPr wrap="square" rtlCol="0">
            <a:spAutoFit/>
          </a:bodyPr>
          <a:lstStyle/>
          <a:p>
            <a:pPr algn="ctr"/>
            <a:r>
              <a:rPr lang="zh-CN" altLang="en-US" sz="1050" dirty="0">
                <a:latin typeface="微软雅黑" panose="020B0503020204020204" pitchFamily="34" charset="-122"/>
                <a:ea typeface="微软雅黑" panose="020B0503020204020204" pitchFamily="34" charset="-122"/>
              </a:rPr>
              <a:t>每日</a:t>
            </a:r>
            <a:r>
              <a:rPr lang="en-US" altLang="zh-CN" sz="1050" dirty="0">
                <a:latin typeface="微软雅黑" panose="020B0503020204020204" pitchFamily="34" charset="-122"/>
                <a:ea typeface="微软雅黑" panose="020B0503020204020204" pitchFamily="34" charset="-122"/>
              </a:rPr>
              <a:t>24</a:t>
            </a:r>
            <a:r>
              <a:rPr lang="zh-CN" altLang="en-US" sz="1050" dirty="0">
                <a:latin typeface="微软雅黑" panose="020B0503020204020204" pitchFamily="34" charset="-122"/>
                <a:ea typeface="微软雅黑" panose="020B0503020204020204" pitchFamily="34" charset="-122"/>
              </a:rPr>
              <a:t>小时热门房间内的</a:t>
            </a:r>
            <a:r>
              <a:rPr lang="zh-CN" altLang="en-US" sz="1050" b="1" dirty="0">
                <a:solidFill>
                  <a:srgbClr val="FF0000"/>
                </a:solidFill>
                <a:latin typeface="微软雅黑" panose="020B0503020204020204" pitchFamily="34" charset="-122"/>
                <a:ea typeface="微软雅黑" panose="020B0503020204020204" pitchFamily="34" charset="-122"/>
              </a:rPr>
              <a:t>用户发言</a:t>
            </a:r>
            <a:r>
              <a:rPr lang="zh-CN" altLang="en-US" sz="1050" dirty="0">
                <a:latin typeface="微软雅黑" panose="020B0503020204020204" pitchFamily="34" charset="-122"/>
                <a:ea typeface="微软雅黑" panose="020B0503020204020204" pitchFamily="34" charset="-122"/>
              </a:rPr>
              <a:t>情况，用户</a:t>
            </a:r>
            <a:r>
              <a:rPr lang="zh-CN" altLang="en-US" sz="1050" b="1" dirty="0">
                <a:solidFill>
                  <a:srgbClr val="FF0000"/>
                </a:solidFill>
                <a:latin typeface="微软雅黑" panose="020B0503020204020204" pitchFamily="34" charset="-122"/>
                <a:ea typeface="微软雅黑" panose="020B0503020204020204" pitchFamily="34" charset="-122"/>
              </a:rPr>
              <a:t>积极</a:t>
            </a:r>
            <a:r>
              <a:rPr lang="en-US" altLang="zh-CN" sz="1050" b="1" dirty="0">
                <a:solidFill>
                  <a:srgbClr val="FF0000"/>
                </a:solidFill>
                <a:latin typeface="微软雅黑" panose="020B0503020204020204" pitchFamily="34" charset="-122"/>
                <a:ea typeface="微软雅黑" panose="020B0503020204020204" pitchFamily="34" charset="-122"/>
              </a:rPr>
              <a:t>/</a:t>
            </a:r>
            <a:r>
              <a:rPr lang="zh-CN" altLang="en-US" sz="1100" b="1" dirty="0">
                <a:solidFill>
                  <a:srgbClr val="FF0000"/>
                </a:solidFill>
                <a:latin typeface="微软雅黑" panose="020B0503020204020204" pitchFamily="34" charset="-122"/>
                <a:ea typeface="微软雅黑" panose="020B0503020204020204" pitchFamily="34" charset="-122"/>
              </a:rPr>
              <a:t>消极</a:t>
            </a:r>
            <a:r>
              <a:rPr lang="zh-CN" altLang="en-US" sz="1050" b="1" dirty="0">
                <a:solidFill>
                  <a:srgbClr val="FF0000"/>
                </a:solidFill>
                <a:latin typeface="微软雅黑" panose="020B0503020204020204" pitchFamily="34" charset="-122"/>
                <a:ea typeface="微软雅黑" panose="020B0503020204020204" pitchFamily="34" charset="-122"/>
              </a:rPr>
              <a:t>情绪</a:t>
            </a:r>
            <a:r>
              <a:rPr lang="zh-CN" altLang="en-US" sz="1050" dirty="0">
                <a:latin typeface="微软雅黑" panose="020B0503020204020204" pitchFamily="34" charset="-122"/>
                <a:ea typeface="微软雅黑" panose="020B0503020204020204" pitchFamily="34" charset="-122"/>
              </a:rPr>
              <a:t>指数情况实时掌握</a:t>
            </a:r>
          </a:p>
        </p:txBody>
      </p:sp>
      <p:graphicFrame>
        <p:nvGraphicFramePr>
          <p:cNvPr id="9" name="图表 8"/>
          <p:cNvGraphicFramePr>
            <a:graphicFrameLocks/>
          </p:cNvGraphicFramePr>
          <p:nvPr>
            <p:extLst>
              <p:ext uri="{D42A27DB-BD31-4B8C-83A1-F6EECF244321}">
                <p14:modId xmlns:p14="http://schemas.microsoft.com/office/powerpoint/2010/main" val="2313204734"/>
              </p:ext>
            </p:extLst>
          </p:nvPr>
        </p:nvGraphicFramePr>
        <p:xfrm>
          <a:off x="683568" y="1578844"/>
          <a:ext cx="8056786" cy="351318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7256514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成果展示</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0"/>
            <a:ext cx="1819132" cy="605383"/>
          </a:xfrm>
          <a:prstGeom prst="rect">
            <a:avLst/>
          </a:prstGeom>
        </p:spPr>
      </p:pic>
      <p:sp>
        <p:nvSpPr>
          <p:cNvPr id="3" name="文本框 2"/>
          <p:cNvSpPr txBox="1"/>
          <p:nvPr/>
        </p:nvSpPr>
        <p:spPr>
          <a:xfrm>
            <a:off x="739200" y="728392"/>
            <a:ext cx="2114681" cy="338554"/>
          </a:xfrm>
          <a:prstGeom prst="rect">
            <a:avLst/>
          </a:prstGeom>
          <a:noFill/>
        </p:spPr>
        <p:txBody>
          <a:bodyPr wrap="non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房间舆情实时监控</a:t>
            </a:r>
          </a:p>
        </p:txBody>
      </p:sp>
      <p:sp>
        <p:nvSpPr>
          <p:cNvPr id="4" name="文本框 3"/>
          <p:cNvSpPr txBox="1"/>
          <p:nvPr/>
        </p:nvSpPr>
        <p:spPr>
          <a:xfrm>
            <a:off x="1098287" y="1108313"/>
            <a:ext cx="7632848" cy="261610"/>
          </a:xfrm>
          <a:prstGeom prst="rect">
            <a:avLst/>
          </a:prstGeom>
          <a:noFill/>
        </p:spPr>
        <p:txBody>
          <a:bodyPr wrap="square" rtlCol="0">
            <a:spAutoFit/>
          </a:bodyPr>
          <a:lstStyle/>
          <a:p>
            <a:r>
              <a:rPr lang="zh-CN" altLang="en-US" sz="1050" dirty="0">
                <a:latin typeface="微软雅黑" panose="020B0503020204020204" pitchFamily="34" charset="-122"/>
                <a:ea typeface="微软雅黑" panose="020B0503020204020204" pitchFamily="34" charset="-122"/>
              </a:rPr>
              <a:t>基于情感词典分析的</a:t>
            </a:r>
            <a:r>
              <a:rPr lang="zh-CN" altLang="en-US" sz="1050" b="1" dirty="0">
                <a:solidFill>
                  <a:srgbClr val="FF0000"/>
                </a:solidFill>
                <a:latin typeface="微软雅黑" panose="020B0503020204020204" pitchFamily="34" charset="-122"/>
                <a:ea typeface="微软雅黑" panose="020B0503020204020204" pitchFamily="34" charset="-122"/>
              </a:rPr>
              <a:t>情感指数波动</a:t>
            </a:r>
            <a:r>
              <a:rPr lang="zh-CN" altLang="en-US" sz="1050" dirty="0">
                <a:latin typeface="微软雅黑" panose="020B0503020204020204" pitchFamily="34" charset="-122"/>
                <a:ea typeface="微软雅黑" panose="020B0503020204020204" pitchFamily="34" charset="-122"/>
              </a:rPr>
              <a:t>发现，并在情感波动异常的时间通过算法给出</a:t>
            </a:r>
            <a:r>
              <a:rPr lang="zh-CN" altLang="en-US" sz="1050" b="1" dirty="0">
                <a:solidFill>
                  <a:srgbClr val="FF0000"/>
                </a:solidFill>
                <a:latin typeface="微软雅黑" panose="020B0503020204020204" pitchFamily="34" charset="-122"/>
                <a:ea typeface="微软雅黑" panose="020B0503020204020204" pitchFamily="34" charset="-122"/>
              </a:rPr>
              <a:t>关键言论</a:t>
            </a:r>
            <a:r>
              <a:rPr lang="zh-CN" altLang="en-US" sz="1050" dirty="0">
                <a:latin typeface="微软雅黑" panose="020B0503020204020204" pitchFamily="34" charset="-122"/>
                <a:ea typeface="微软雅黑" panose="020B0503020204020204" pitchFamily="34" charset="-122"/>
              </a:rPr>
              <a:t>，起到</a:t>
            </a:r>
            <a:r>
              <a:rPr lang="zh-CN" altLang="en-US" sz="1050" b="1" dirty="0">
                <a:solidFill>
                  <a:srgbClr val="FF0000"/>
                </a:solidFill>
                <a:latin typeface="微软雅黑" panose="020B0503020204020204" pitchFamily="34" charset="-122"/>
                <a:ea typeface="微软雅黑" panose="020B0503020204020204" pitchFamily="34" charset="-122"/>
              </a:rPr>
              <a:t>预警</a:t>
            </a:r>
            <a:r>
              <a:rPr lang="zh-CN" altLang="en-US" sz="1050" dirty="0">
                <a:latin typeface="微软雅黑" panose="020B0503020204020204" pitchFamily="34" charset="-122"/>
                <a:ea typeface="微软雅黑" panose="020B0503020204020204" pitchFamily="34" charset="-122"/>
              </a:rPr>
              <a:t>作用。</a:t>
            </a:r>
          </a:p>
        </p:txBody>
      </p:sp>
      <p:grpSp>
        <p:nvGrpSpPr>
          <p:cNvPr id="8" name="组合 7">
            <a:extLst>
              <a:ext uri="{FF2B5EF4-FFF2-40B4-BE49-F238E27FC236}">
                <a16:creationId xmlns="" xmlns:a16="http://schemas.microsoft.com/office/drawing/2014/main" id="{E41AD400-FCF4-418A-92C0-18D1AE0049A7}"/>
              </a:ext>
            </a:extLst>
          </p:cNvPr>
          <p:cNvGrpSpPr/>
          <p:nvPr/>
        </p:nvGrpSpPr>
        <p:grpSpPr>
          <a:xfrm>
            <a:off x="1634927" y="1591192"/>
            <a:ext cx="5418197" cy="883700"/>
            <a:chOff x="1526296" y="1205583"/>
            <a:chExt cx="5418197" cy="883700"/>
          </a:xfrm>
        </p:grpSpPr>
        <p:sp>
          <p:nvSpPr>
            <p:cNvPr id="2" name="矩形: 圆角 1">
              <a:extLst>
                <a:ext uri="{FF2B5EF4-FFF2-40B4-BE49-F238E27FC236}">
                  <a16:creationId xmlns="" xmlns:a16="http://schemas.microsoft.com/office/drawing/2014/main" id="{6207F709-53E4-4170-B94C-A4AD66D3E82F}"/>
                </a:ext>
              </a:extLst>
            </p:cNvPr>
            <p:cNvSpPr/>
            <p:nvPr/>
          </p:nvSpPr>
          <p:spPr>
            <a:xfrm>
              <a:off x="1526296" y="1205583"/>
              <a:ext cx="1296144" cy="432048"/>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0077C8"/>
                  </a:solidFill>
                </a:rPr>
                <a:t>情感指数波动：发现情绪异常值</a:t>
              </a:r>
            </a:p>
          </p:txBody>
        </p:sp>
        <p:sp>
          <p:nvSpPr>
            <p:cNvPr id="10" name="矩形: 圆角 9">
              <a:extLst>
                <a:ext uri="{FF2B5EF4-FFF2-40B4-BE49-F238E27FC236}">
                  <a16:creationId xmlns="" xmlns:a16="http://schemas.microsoft.com/office/drawing/2014/main" id="{11398E37-2131-4C98-8D33-D8BA8456321B}"/>
                </a:ext>
              </a:extLst>
            </p:cNvPr>
            <p:cNvSpPr/>
            <p:nvPr/>
          </p:nvSpPr>
          <p:spPr>
            <a:xfrm>
              <a:off x="3563182" y="1215147"/>
              <a:ext cx="1466186" cy="432048"/>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0077C8"/>
                  </a:solidFill>
                </a:rPr>
                <a:t>用户关键言论：</a:t>
              </a:r>
              <a:endParaRPr lang="en-US" altLang="zh-CN" sz="1200" b="1" dirty="0">
                <a:solidFill>
                  <a:srgbClr val="0077C8"/>
                </a:solidFill>
              </a:endParaRPr>
            </a:p>
            <a:p>
              <a:pPr algn="ctr"/>
              <a:r>
                <a:rPr lang="zh-CN" altLang="en-US" sz="1200" b="1" dirty="0">
                  <a:solidFill>
                    <a:srgbClr val="0077C8"/>
                  </a:solidFill>
                </a:rPr>
                <a:t>反映用户情绪言论</a:t>
              </a:r>
            </a:p>
          </p:txBody>
        </p:sp>
        <p:sp>
          <p:nvSpPr>
            <p:cNvPr id="11" name="矩形: 圆角 10">
              <a:extLst>
                <a:ext uri="{FF2B5EF4-FFF2-40B4-BE49-F238E27FC236}">
                  <a16:creationId xmlns="" xmlns:a16="http://schemas.microsoft.com/office/drawing/2014/main" id="{F769461B-69C4-4DC0-9B52-5FD0A9AE41C1}"/>
                </a:ext>
              </a:extLst>
            </p:cNvPr>
            <p:cNvSpPr/>
            <p:nvPr/>
          </p:nvSpPr>
          <p:spPr>
            <a:xfrm>
              <a:off x="5759513" y="1205583"/>
              <a:ext cx="1184980" cy="432048"/>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0077C8"/>
                  </a:solidFill>
                </a:rPr>
                <a:t>预警提示：</a:t>
              </a:r>
              <a:endParaRPr lang="en-US" altLang="zh-CN" sz="1200" b="1" dirty="0">
                <a:solidFill>
                  <a:srgbClr val="0077C8"/>
                </a:solidFill>
              </a:endParaRPr>
            </a:p>
            <a:p>
              <a:pPr algn="ctr"/>
              <a:r>
                <a:rPr lang="zh-CN" altLang="en-US" sz="1200" b="1" dirty="0">
                  <a:solidFill>
                    <a:srgbClr val="0077C8"/>
                  </a:solidFill>
                </a:rPr>
                <a:t>方便平台管理</a:t>
              </a:r>
            </a:p>
          </p:txBody>
        </p:sp>
        <p:sp>
          <p:nvSpPr>
            <p:cNvPr id="5" name="箭头: 下弧形 4">
              <a:extLst>
                <a:ext uri="{FF2B5EF4-FFF2-40B4-BE49-F238E27FC236}">
                  <a16:creationId xmlns="" xmlns:a16="http://schemas.microsoft.com/office/drawing/2014/main" id="{972E68ED-1216-46CD-843D-A683E172E229}"/>
                </a:ext>
              </a:extLst>
            </p:cNvPr>
            <p:cNvSpPr/>
            <p:nvPr/>
          </p:nvSpPr>
          <p:spPr>
            <a:xfrm>
              <a:off x="2328362" y="1659220"/>
              <a:ext cx="1512168" cy="430063"/>
            </a:xfrm>
            <a:prstGeom prst="curvedUp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0077C8"/>
                </a:solidFill>
              </a:endParaRPr>
            </a:p>
          </p:txBody>
        </p:sp>
        <p:sp>
          <p:nvSpPr>
            <p:cNvPr id="13" name="箭头: 下弧形 12">
              <a:extLst>
                <a:ext uri="{FF2B5EF4-FFF2-40B4-BE49-F238E27FC236}">
                  <a16:creationId xmlns="" xmlns:a16="http://schemas.microsoft.com/office/drawing/2014/main" id="{771191F3-41F9-4C31-B739-D383CC62EB09}"/>
                </a:ext>
              </a:extLst>
            </p:cNvPr>
            <p:cNvSpPr/>
            <p:nvPr/>
          </p:nvSpPr>
          <p:spPr>
            <a:xfrm>
              <a:off x="4662763" y="1653432"/>
              <a:ext cx="1512168" cy="430063"/>
            </a:xfrm>
            <a:prstGeom prst="curvedUp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0077C8"/>
                </a:solidFill>
              </a:endParaRPr>
            </a:p>
          </p:txBody>
        </p:sp>
      </p:grpSp>
      <p:grpSp>
        <p:nvGrpSpPr>
          <p:cNvPr id="19" name="组合 18">
            <a:extLst>
              <a:ext uri="{FF2B5EF4-FFF2-40B4-BE49-F238E27FC236}">
                <a16:creationId xmlns="" xmlns:a16="http://schemas.microsoft.com/office/drawing/2014/main" id="{902BB01D-2B04-4EE9-BDE9-29677A0D987C}"/>
              </a:ext>
            </a:extLst>
          </p:cNvPr>
          <p:cNvGrpSpPr/>
          <p:nvPr/>
        </p:nvGrpSpPr>
        <p:grpSpPr>
          <a:xfrm>
            <a:off x="865837" y="2596044"/>
            <a:ext cx="3274115" cy="2423978"/>
            <a:chOff x="1031766" y="2571750"/>
            <a:chExt cx="3274115" cy="2423978"/>
          </a:xfrm>
        </p:grpSpPr>
        <p:pic>
          <p:nvPicPr>
            <p:cNvPr id="7" name="图片 6">
              <a:extLst>
                <a:ext uri="{FF2B5EF4-FFF2-40B4-BE49-F238E27FC236}">
                  <a16:creationId xmlns="" xmlns:a16="http://schemas.microsoft.com/office/drawing/2014/main" id="{650E0AEA-8F16-4D17-B086-B30246EDEE82}"/>
                </a:ext>
              </a:extLst>
            </p:cNvPr>
            <p:cNvPicPr>
              <a:picLocks noChangeAspect="1"/>
            </p:cNvPicPr>
            <p:nvPr/>
          </p:nvPicPr>
          <p:blipFill>
            <a:blip r:embed="rId4"/>
            <a:stretch>
              <a:fillRect/>
            </a:stretch>
          </p:blipFill>
          <p:spPr>
            <a:xfrm>
              <a:off x="1031766" y="2571750"/>
              <a:ext cx="3274115" cy="2423978"/>
            </a:xfrm>
            <a:prstGeom prst="rect">
              <a:avLst/>
            </a:prstGeom>
          </p:spPr>
        </p:pic>
        <p:sp>
          <p:nvSpPr>
            <p:cNvPr id="12" name="文本框 11">
              <a:extLst>
                <a:ext uri="{FF2B5EF4-FFF2-40B4-BE49-F238E27FC236}">
                  <a16:creationId xmlns="" xmlns:a16="http://schemas.microsoft.com/office/drawing/2014/main" id="{0623FA16-919B-4CB8-8E69-349164E51B73}"/>
                </a:ext>
              </a:extLst>
            </p:cNvPr>
            <p:cNvSpPr txBox="1"/>
            <p:nvPr/>
          </p:nvSpPr>
          <p:spPr>
            <a:xfrm>
              <a:off x="1340795" y="2798807"/>
              <a:ext cx="1454702"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情绪波动异常点</a:t>
              </a:r>
            </a:p>
          </p:txBody>
        </p:sp>
        <p:cxnSp>
          <p:nvCxnSpPr>
            <p:cNvPr id="15" name="直接箭头连接符 14">
              <a:extLst>
                <a:ext uri="{FF2B5EF4-FFF2-40B4-BE49-F238E27FC236}">
                  <a16:creationId xmlns="" xmlns:a16="http://schemas.microsoft.com/office/drawing/2014/main" id="{28BDB4C8-CFF0-48C0-82F1-7FB37E8DB3A0}"/>
                </a:ext>
              </a:extLst>
            </p:cNvPr>
            <p:cNvCxnSpPr>
              <a:cxnSpLocks/>
            </p:cNvCxnSpPr>
            <p:nvPr/>
          </p:nvCxnSpPr>
          <p:spPr>
            <a:xfrm flipH="1">
              <a:off x="1691680" y="3075806"/>
              <a:ext cx="104860" cy="707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 xmlns:a16="http://schemas.microsoft.com/office/drawing/2014/main" id="{9981724D-43D9-474D-8BEE-525694043A25}"/>
                </a:ext>
              </a:extLst>
            </p:cNvPr>
            <p:cNvCxnSpPr/>
            <p:nvPr/>
          </p:nvCxnSpPr>
          <p:spPr>
            <a:xfrm>
              <a:off x="2339752" y="3075806"/>
              <a:ext cx="648072"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0" name="箭头: 右 19">
            <a:extLst>
              <a:ext uri="{FF2B5EF4-FFF2-40B4-BE49-F238E27FC236}">
                <a16:creationId xmlns="" xmlns:a16="http://schemas.microsoft.com/office/drawing/2014/main" id="{EC17E284-F362-41D3-8129-1FA0981E02E6}"/>
              </a:ext>
            </a:extLst>
          </p:cNvPr>
          <p:cNvSpPr/>
          <p:nvPr/>
        </p:nvSpPr>
        <p:spPr>
          <a:xfrm>
            <a:off x="4372401" y="3579862"/>
            <a:ext cx="775663" cy="504056"/>
          </a:xfrm>
          <a:prstGeom prs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 xmlns:a16="http://schemas.microsoft.com/office/drawing/2014/main" id="{38FA3CFE-C7DD-4458-917A-90A2A56AEEB6}"/>
              </a:ext>
            </a:extLst>
          </p:cNvPr>
          <p:cNvPicPr>
            <a:picLocks noChangeAspect="1"/>
          </p:cNvPicPr>
          <p:nvPr/>
        </p:nvPicPr>
        <p:blipFill>
          <a:blip r:embed="rId5"/>
          <a:stretch>
            <a:fillRect/>
          </a:stretch>
        </p:blipFill>
        <p:spPr>
          <a:xfrm>
            <a:off x="5452522" y="2591724"/>
            <a:ext cx="2863894" cy="2424602"/>
          </a:xfrm>
          <a:prstGeom prst="rect">
            <a:avLst/>
          </a:prstGeom>
        </p:spPr>
      </p:pic>
      <p:sp>
        <p:nvSpPr>
          <p:cNvPr id="22" name="文本框 21">
            <a:extLst>
              <a:ext uri="{FF2B5EF4-FFF2-40B4-BE49-F238E27FC236}">
                <a16:creationId xmlns="" xmlns:a16="http://schemas.microsoft.com/office/drawing/2014/main" id="{AB29274D-BFCC-4E5F-9586-A19BAAFEE6E0}"/>
              </a:ext>
            </a:extLst>
          </p:cNvPr>
          <p:cNvSpPr txBox="1"/>
          <p:nvPr/>
        </p:nvSpPr>
        <p:spPr>
          <a:xfrm>
            <a:off x="5462022" y="2662433"/>
            <a:ext cx="1152128"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用户主要言论</a:t>
            </a:r>
          </a:p>
        </p:txBody>
      </p:sp>
    </p:spTree>
    <p:extLst>
      <p:ext uri="{BB962C8B-B14F-4D97-AF65-F5344CB8AC3E}">
        <p14:creationId xmlns:p14="http://schemas.microsoft.com/office/powerpoint/2010/main" val="426297136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成果展示</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cxnSp>
        <p:nvCxnSpPr>
          <p:cNvPr id="54" name="直接连接符 53"/>
          <p:cNvCxnSpPr/>
          <p:nvPr/>
        </p:nvCxnSpPr>
        <p:spPr bwMode="auto">
          <a:xfrm flipH="1">
            <a:off x="739200" y="681914"/>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0"/>
            <a:ext cx="1819132" cy="605383"/>
          </a:xfrm>
          <a:prstGeom prst="rect">
            <a:avLst/>
          </a:prstGeom>
        </p:spPr>
      </p:pic>
      <p:sp>
        <p:nvSpPr>
          <p:cNvPr id="3" name="文本框 2"/>
          <p:cNvSpPr txBox="1"/>
          <p:nvPr/>
        </p:nvSpPr>
        <p:spPr>
          <a:xfrm>
            <a:off x="739200" y="728392"/>
            <a:ext cx="2114681" cy="338554"/>
          </a:xfrm>
          <a:prstGeom prst="rect">
            <a:avLst/>
          </a:prstGeom>
          <a:noFill/>
        </p:spPr>
        <p:txBody>
          <a:bodyPr wrap="non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房间舆情实时监控</a:t>
            </a:r>
          </a:p>
        </p:txBody>
      </p:sp>
      <p:sp>
        <p:nvSpPr>
          <p:cNvPr id="4" name="文本框 3"/>
          <p:cNvSpPr txBox="1"/>
          <p:nvPr/>
        </p:nvSpPr>
        <p:spPr>
          <a:xfrm>
            <a:off x="1098287" y="1108313"/>
            <a:ext cx="7632848" cy="261610"/>
          </a:xfrm>
          <a:prstGeom prst="rect">
            <a:avLst/>
          </a:prstGeom>
          <a:noFill/>
        </p:spPr>
        <p:txBody>
          <a:bodyPr wrap="square" rtlCol="0">
            <a:spAutoFit/>
          </a:bodyPr>
          <a:lstStyle/>
          <a:p>
            <a:r>
              <a:rPr lang="zh-CN" altLang="en-US" sz="1050" dirty="0">
                <a:latin typeface="微软雅黑" panose="020B0503020204020204" pitchFamily="34" charset="-122"/>
                <a:ea typeface="微软雅黑" panose="020B0503020204020204" pitchFamily="34" charset="-122"/>
              </a:rPr>
              <a:t>基于情感指数波动发现的</a:t>
            </a:r>
            <a:r>
              <a:rPr lang="zh-CN" altLang="en-US" sz="1050" b="1" dirty="0">
                <a:solidFill>
                  <a:srgbClr val="FF0000"/>
                </a:solidFill>
                <a:latin typeface="微软雅黑" panose="020B0503020204020204" pitchFamily="34" charset="-122"/>
                <a:ea typeface="微软雅黑" panose="020B0503020204020204" pitchFamily="34" charset="-122"/>
              </a:rPr>
              <a:t>突发事件</a:t>
            </a:r>
            <a:r>
              <a:rPr lang="zh-CN" altLang="en-US" sz="1050" dirty="0">
                <a:latin typeface="微软雅黑" panose="020B0503020204020204" pitchFamily="34" charset="-122"/>
                <a:ea typeface="微软雅黑" panose="020B0503020204020204" pitchFamily="34" charset="-122"/>
              </a:rPr>
              <a:t>监控，并在突发事件的可能时间范围内容分析</a:t>
            </a:r>
            <a:r>
              <a:rPr lang="zh-CN" altLang="en-US" sz="1050" b="1" dirty="0">
                <a:solidFill>
                  <a:srgbClr val="FF0000"/>
                </a:solidFill>
                <a:latin typeface="微软雅黑" panose="020B0503020204020204" pitchFamily="34" charset="-122"/>
                <a:ea typeface="微软雅黑" panose="020B0503020204020204" pitchFamily="34" charset="-122"/>
              </a:rPr>
              <a:t>用户言论</a:t>
            </a:r>
            <a:r>
              <a:rPr lang="zh-CN" altLang="en-US" sz="1050" dirty="0">
                <a:latin typeface="微软雅黑" panose="020B0503020204020204" pitchFamily="34" charset="-122"/>
                <a:ea typeface="微软雅黑" panose="020B0503020204020204" pitchFamily="34" charset="-122"/>
              </a:rPr>
              <a:t>，方便平台及时得知情况和管理。</a:t>
            </a:r>
          </a:p>
        </p:txBody>
      </p:sp>
      <p:grpSp>
        <p:nvGrpSpPr>
          <p:cNvPr id="8" name="组合 7">
            <a:extLst>
              <a:ext uri="{FF2B5EF4-FFF2-40B4-BE49-F238E27FC236}">
                <a16:creationId xmlns="" xmlns:a16="http://schemas.microsoft.com/office/drawing/2014/main" id="{E41AD400-FCF4-418A-92C0-18D1AE0049A7}"/>
              </a:ext>
            </a:extLst>
          </p:cNvPr>
          <p:cNvGrpSpPr/>
          <p:nvPr/>
        </p:nvGrpSpPr>
        <p:grpSpPr>
          <a:xfrm>
            <a:off x="1634927" y="1491630"/>
            <a:ext cx="5418197" cy="883700"/>
            <a:chOff x="1526296" y="1205583"/>
            <a:chExt cx="5418197" cy="883700"/>
          </a:xfrm>
        </p:grpSpPr>
        <p:sp>
          <p:nvSpPr>
            <p:cNvPr id="2" name="矩形: 圆角 1">
              <a:extLst>
                <a:ext uri="{FF2B5EF4-FFF2-40B4-BE49-F238E27FC236}">
                  <a16:creationId xmlns="" xmlns:a16="http://schemas.microsoft.com/office/drawing/2014/main" id="{6207F709-53E4-4170-B94C-A4AD66D3E82F}"/>
                </a:ext>
              </a:extLst>
            </p:cNvPr>
            <p:cNvSpPr/>
            <p:nvPr/>
          </p:nvSpPr>
          <p:spPr>
            <a:xfrm>
              <a:off x="1526296" y="1205583"/>
              <a:ext cx="1296144" cy="432048"/>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0077C8"/>
                  </a:solidFill>
                </a:rPr>
                <a:t>情感指数波动：监测突发事件</a:t>
              </a:r>
            </a:p>
          </p:txBody>
        </p:sp>
        <p:sp>
          <p:nvSpPr>
            <p:cNvPr id="10" name="矩形: 圆角 9">
              <a:extLst>
                <a:ext uri="{FF2B5EF4-FFF2-40B4-BE49-F238E27FC236}">
                  <a16:creationId xmlns="" xmlns:a16="http://schemas.microsoft.com/office/drawing/2014/main" id="{11398E37-2131-4C98-8D33-D8BA8456321B}"/>
                </a:ext>
              </a:extLst>
            </p:cNvPr>
            <p:cNvSpPr/>
            <p:nvPr/>
          </p:nvSpPr>
          <p:spPr>
            <a:xfrm>
              <a:off x="3563182" y="1215147"/>
              <a:ext cx="1466186" cy="432048"/>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0077C8"/>
                  </a:solidFill>
                </a:rPr>
                <a:t>用户关键言论：</a:t>
              </a:r>
              <a:endParaRPr lang="en-US" altLang="zh-CN" sz="1200" b="1" dirty="0">
                <a:solidFill>
                  <a:srgbClr val="0077C8"/>
                </a:solidFill>
              </a:endParaRPr>
            </a:p>
            <a:p>
              <a:pPr algn="ctr"/>
              <a:r>
                <a:rPr lang="zh-CN" altLang="en-US" sz="1200" b="1" dirty="0">
                  <a:solidFill>
                    <a:srgbClr val="0077C8"/>
                  </a:solidFill>
                </a:rPr>
                <a:t>突发事件主要言论</a:t>
              </a:r>
            </a:p>
          </p:txBody>
        </p:sp>
        <p:sp>
          <p:nvSpPr>
            <p:cNvPr id="11" name="矩形: 圆角 10">
              <a:extLst>
                <a:ext uri="{FF2B5EF4-FFF2-40B4-BE49-F238E27FC236}">
                  <a16:creationId xmlns="" xmlns:a16="http://schemas.microsoft.com/office/drawing/2014/main" id="{F769461B-69C4-4DC0-9B52-5FD0A9AE41C1}"/>
                </a:ext>
              </a:extLst>
            </p:cNvPr>
            <p:cNvSpPr/>
            <p:nvPr/>
          </p:nvSpPr>
          <p:spPr>
            <a:xfrm>
              <a:off x="5759513" y="1205583"/>
              <a:ext cx="1184980" cy="432048"/>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0077C8"/>
                  </a:solidFill>
                </a:rPr>
                <a:t>预警提示：</a:t>
              </a:r>
              <a:endParaRPr lang="en-US" altLang="zh-CN" sz="1200" b="1" dirty="0">
                <a:solidFill>
                  <a:srgbClr val="0077C8"/>
                </a:solidFill>
              </a:endParaRPr>
            </a:p>
            <a:p>
              <a:pPr algn="ctr"/>
              <a:r>
                <a:rPr lang="zh-CN" altLang="en-US" sz="1200" b="1" dirty="0">
                  <a:solidFill>
                    <a:srgbClr val="0077C8"/>
                  </a:solidFill>
                </a:rPr>
                <a:t>平台监控管理</a:t>
              </a:r>
            </a:p>
          </p:txBody>
        </p:sp>
        <p:sp>
          <p:nvSpPr>
            <p:cNvPr id="5" name="箭头: 下弧形 4">
              <a:extLst>
                <a:ext uri="{FF2B5EF4-FFF2-40B4-BE49-F238E27FC236}">
                  <a16:creationId xmlns="" xmlns:a16="http://schemas.microsoft.com/office/drawing/2014/main" id="{972E68ED-1216-46CD-843D-A683E172E229}"/>
                </a:ext>
              </a:extLst>
            </p:cNvPr>
            <p:cNvSpPr/>
            <p:nvPr/>
          </p:nvSpPr>
          <p:spPr>
            <a:xfrm>
              <a:off x="2328362" y="1659220"/>
              <a:ext cx="1512168" cy="430063"/>
            </a:xfrm>
            <a:prstGeom prst="curvedUp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0077C8"/>
                </a:solidFill>
              </a:endParaRPr>
            </a:p>
          </p:txBody>
        </p:sp>
        <p:sp>
          <p:nvSpPr>
            <p:cNvPr id="13" name="箭头: 下弧形 12">
              <a:extLst>
                <a:ext uri="{FF2B5EF4-FFF2-40B4-BE49-F238E27FC236}">
                  <a16:creationId xmlns="" xmlns:a16="http://schemas.microsoft.com/office/drawing/2014/main" id="{771191F3-41F9-4C31-B739-D383CC62EB09}"/>
                </a:ext>
              </a:extLst>
            </p:cNvPr>
            <p:cNvSpPr/>
            <p:nvPr/>
          </p:nvSpPr>
          <p:spPr>
            <a:xfrm>
              <a:off x="4662763" y="1653432"/>
              <a:ext cx="1512168" cy="430063"/>
            </a:xfrm>
            <a:prstGeom prst="curvedUp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0077C8"/>
                </a:solidFill>
              </a:endParaRPr>
            </a:p>
          </p:txBody>
        </p:sp>
      </p:gr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234" y="2490525"/>
            <a:ext cx="3256579" cy="2442434"/>
          </a:xfrm>
          <a:prstGeom prst="rect">
            <a:avLst/>
          </a:prstGeom>
        </p:spPr>
      </p:pic>
      <p:pic>
        <p:nvPicPr>
          <p:cNvPr id="15" name="图片 14"/>
          <p:cNvPicPr>
            <a:picLocks noChangeAspect="1"/>
          </p:cNvPicPr>
          <p:nvPr/>
        </p:nvPicPr>
        <p:blipFill>
          <a:blip r:embed="rId5"/>
          <a:stretch>
            <a:fillRect/>
          </a:stretch>
        </p:blipFill>
        <p:spPr>
          <a:xfrm>
            <a:off x="6478473" y="2313409"/>
            <a:ext cx="1364168" cy="2522776"/>
          </a:xfrm>
          <a:prstGeom prst="rect">
            <a:avLst/>
          </a:prstGeom>
        </p:spPr>
      </p:pic>
      <p:pic>
        <p:nvPicPr>
          <p:cNvPr id="16" name="图片 15"/>
          <p:cNvPicPr>
            <a:picLocks noChangeAspect="1"/>
          </p:cNvPicPr>
          <p:nvPr/>
        </p:nvPicPr>
        <p:blipFill>
          <a:blip r:embed="rId6"/>
          <a:stretch>
            <a:fillRect/>
          </a:stretch>
        </p:blipFill>
        <p:spPr>
          <a:xfrm>
            <a:off x="7671316" y="2139701"/>
            <a:ext cx="982367" cy="2870191"/>
          </a:xfrm>
          <a:prstGeom prst="rect">
            <a:avLst/>
          </a:prstGeom>
        </p:spPr>
      </p:pic>
      <p:sp>
        <p:nvSpPr>
          <p:cNvPr id="17" name="文本框 16"/>
          <p:cNvSpPr txBox="1"/>
          <p:nvPr/>
        </p:nvSpPr>
        <p:spPr>
          <a:xfrm>
            <a:off x="3637552" y="3177042"/>
            <a:ext cx="1067790" cy="523220"/>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主播掉线发现</a:t>
            </a:r>
            <a:endParaRPr lang="zh-CN" altLang="en-US" sz="14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5154425" y="3162639"/>
            <a:ext cx="1306209" cy="523220"/>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直播房间用户</a:t>
            </a:r>
            <a:endParaRPr lang="en-US" altLang="zh-CN" sz="1400" dirty="0" smtClean="0">
              <a:latin typeface="微软雅黑" panose="020B0503020204020204" pitchFamily="34" charset="-122"/>
              <a:ea typeface="微软雅黑" panose="020B0503020204020204" pitchFamily="34" charset="-122"/>
            </a:endParaRPr>
          </a:p>
          <a:p>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骂战</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发现</a:t>
            </a:r>
            <a:endParaRPr lang="zh-CN" altLang="en-US" sz="1400" dirty="0">
              <a:latin typeface="微软雅黑" panose="020B0503020204020204" pitchFamily="34" charset="-122"/>
              <a:ea typeface="微软雅黑" panose="020B0503020204020204" pitchFamily="34" charset="-122"/>
            </a:endParaRPr>
          </a:p>
        </p:txBody>
      </p:sp>
      <p:sp>
        <p:nvSpPr>
          <p:cNvPr id="18" name="文本框 17">
            <a:hlinkClick r:id="rId7" action="ppaction://hlinkfile"/>
          </p:cNvPr>
          <p:cNvSpPr txBox="1"/>
          <p:nvPr/>
        </p:nvSpPr>
        <p:spPr>
          <a:xfrm>
            <a:off x="4552917" y="4856003"/>
            <a:ext cx="811171" cy="261610"/>
          </a:xfrm>
          <a:prstGeom prst="rect">
            <a:avLst/>
          </a:prstGeom>
          <a:noFill/>
        </p:spPr>
        <p:txBody>
          <a:bodyPr wrap="square" rtlCol="0">
            <a:spAutoFit/>
          </a:bodyPr>
          <a:lstStyle/>
          <a:p>
            <a:r>
              <a:rPr lang="zh-CN" altLang="en-US" sz="1100" dirty="0" smtClean="0">
                <a:latin typeface="微软雅黑" panose="020B0503020204020204" pitchFamily="34" charset="-122"/>
                <a:ea typeface="微软雅黑" panose="020B0503020204020204" pitchFamily="34" charset="-122"/>
                <a:hlinkClick r:id="rId7" action="ppaction://hlinkfile"/>
              </a:rPr>
              <a:t>观看演示</a:t>
            </a:r>
            <a:endParaRPr lang="zh-CN" altLang="en-US" sz="1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9707665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成果展示</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0"/>
            <a:ext cx="1819132" cy="605383"/>
          </a:xfrm>
          <a:prstGeom prst="rect">
            <a:avLst/>
          </a:prstGeom>
        </p:spPr>
      </p:pic>
      <p:sp>
        <p:nvSpPr>
          <p:cNvPr id="12" name="文本框 11"/>
          <p:cNvSpPr txBox="1"/>
          <p:nvPr/>
        </p:nvSpPr>
        <p:spPr>
          <a:xfrm>
            <a:off x="959700" y="1039741"/>
            <a:ext cx="7255516" cy="261610"/>
          </a:xfrm>
          <a:prstGeom prst="rect">
            <a:avLst/>
          </a:prstGeom>
          <a:noFill/>
        </p:spPr>
        <p:txBody>
          <a:bodyPr wrap="square" rtlCol="0">
            <a:spAutoFit/>
          </a:bodyPr>
          <a:lstStyle/>
          <a:p>
            <a:r>
              <a:rPr lang="zh-CN" altLang="en-US" sz="1100" dirty="0" smtClean="0">
                <a:latin typeface="微软雅黑" panose="020B0503020204020204" pitchFamily="34" charset="-122"/>
                <a:ea typeface="微软雅黑" panose="020B0503020204020204" pitchFamily="34" charset="-122"/>
              </a:rPr>
              <a:t>基于情感指数波动的</a:t>
            </a:r>
            <a:r>
              <a:rPr lang="zh-CN" altLang="en-US" sz="1100" b="1" dirty="0" smtClean="0">
                <a:solidFill>
                  <a:srgbClr val="FF0000"/>
                </a:solidFill>
                <a:latin typeface="微软雅黑" panose="020B0503020204020204" pitchFamily="34" charset="-122"/>
                <a:ea typeface="微软雅黑" panose="020B0503020204020204" pitchFamily="34" charset="-122"/>
              </a:rPr>
              <a:t>突发事件</a:t>
            </a:r>
            <a:r>
              <a:rPr lang="zh-CN" altLang="en-US" sz="1100" dirty="0" smtClean="0">
                <a:latin typeface="微软雅黑" panose="020B0503020204020204" pitchFamily="34" charset="-122"/>
                <a:ea typeface="微软雅黑" panose="020B0503020204020204" pitchFamily="34" charset="-122"/>
              </a:rPr>
              <a:t>监控，在</a:t>
            </a:r>
            <a:r>
              <a:rPr lang="zh-CN" altLang="en-US" sz="1100" dirty="0">
                <a:latin typeface="微软雅黑" panose="020B0503020204020204" pitchFamily="34" charset="-122"/>
                <a:ea typeface="微软雅黑" panose="020B0503020204020204" pitchFamily="34" charset="-122"/>
              </a:rPr>
              <a:t>突发事件的可能时间</a:t>
            </a:r>
            <a:r>
              <a:rPr lang="zh-CN" altLang="en-US" sz="1100" dirty="0" smtClean="0">
                <a:latin typeface="微软雅黑" panose="020B0503020204020204" pitchFamily="34" charset="-122"/>
                <a:ea typeface="微软雅黑" panose="020B0503020204020204" pitchFamily="34" charset="-122"/>
              </a:rPr>
              <a:t>范围内给出</a:t>
            </a:r>
            <a:r>
              <a:rPr lang="zh-CN" altLang="en-US" sz="1100" b="1" dirty="0" smtClean="0">
                <a:solidFill>
                  <a:srgbClr val="FF0000"/>
                </a:solidFill>
                <a:latin typeface="微软雅黑" panose="020B0503020204020204" pitchFamily="34" charset="-122"/>
                <a:ea typeface="微软雅黑" panose="020B0503020204020204" pitchFamily="34" charset="-122"/>
              </a:rPr>
              <a:t>关键词</a:t>
            </a:r>
            <a:r>
              <a:rPr lang="zh-CN" altLang="en-US" sz="1100" dirty="0" smtClean="0">
                <a:latin typeface="微软雅黑" panose="020B0503020204020204" pitchFamily="34" charset="-122"/>
                <a:ea typeface="微软雅黑" panose="020B0503020204020204" pitchFamily="34" charset="-122"/>
              </a:rPr>
              <a:t>或</a:t>
            </a:r>
            <a:r>
              <a:rPr lang="zh-CN" altLang="en-US" sz="1100" b="1" dirty="0" smtClean="0">
                <a:solidFill>
                  <a:srgbClr val="FF0000"/>
                </a:solidFill>
                <a:latin typeface="微软雅黑" panose="020B0503020204020204" pitchFamily="34" charset="-122"/>
                <a:ea typeface="微软雅黑" panose="020B0503020204020204" pitchFamily="34" charset="-122"/>
              </a:rPr>
              <a:t>短语</a:t>
            </a:r>
            <a:r>
              <a:rPr lang="zh-CN" altLang="en-US" sz="1100" dirty="0" smtClean="0">
                <a:latin typeface="微软雅黑" panose="020B0503020204020204" pitchFamily="34" charset="-122"/>
                <a:ea typeface="微软雅黑" panose="020B0503020204020204" pitchFamily="34" charset="-122"/>
              </a:rPr>
              <a:t>，便于分析事件原委。</a:t>
            </a:r>
            <a:endParaRPr lang="zh-CN" altLang="en-US" sz="11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4"/>
          <a:stretch>
            <a:fillRect/>
          </a:stretch>
        </p:blipFill>
        <p:spPr>
          <a:xfrm>
            <a:off x="2051720" y="1310566"/>
            <a:ext cx="2016224" cy="1901516"/>
          </a:xfrm>
          <a:prstGeom prst="rect">
            <a:avLst/>
          </a:prstGeom>
        </p:spPr>
      </p:pic>
      <p:pic>
        <p:nvPicPr>
          <p:cNvPr id="34" name="图片 33"/>
          <p:cNvPicPr>
            <a:picLocks noChangeAspect="1"/>
          </p:cNvPicPr>
          <p:nvPr/>
        </p:nvPicPr>
        <p:blipFill>
          <a:blip r:embed="rId5"/>
          <a:stretch>
            <a:fillRect/>
          </a:stretch>
        </p:blipFill>
        <p:spPr>
          <a:xfrm>
            <a:off x="5868144" y="1356018"/>
            <a:ext cx="2088232" cy="2040879"/>
          </a:xfrm>
          <a:prstGeom prst="rect">
            <a:avLst/>
          </a:prstGeom>
        </p:spPr>
      </p:pic>
      <p:sp>
        <p:nvSpPr>
          <p:cNvPr id="41" name="文本框 40"/>
          <p:cNvSpPr txBox="1"/>
          <p:nvPr/>
        </p:nvSpPr>
        <p:spPr>
          <a:xfrm>
            <a:off x="739200" y="728392"/>
            <a:ext cx="2114681" cy="338554"/>
          </a:xfrm>
          <a:prstGeom prst="rect">
            <a:avLst/>
          </a:prstGeom>
          <a:noFill/>
        </p:spPr>
        <p:txBody>
          <a:bodyPr wrap="non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房间舆情实时监控</a:t>
            </a:r>
          </a:p>
        </p:txBody>
      </p:sp>
      <p:pic>
        <p:nvPicPr>
          <p:cNvPr id="37" name="图片 36"/>
          <p:cNvPicPr>
            <a:picLocks noChangeAspect="1"/>
          </p:cNvPicPr>
          <p:nvPr/>
        </p:nvPicPr>
        <p:blipFill>
          <a:blip r:embed="rId6"/>
          <a:stretch>
            <a:fillRect/>
          </a:stretch>
        </p:blipFill>
        <p:spPr>
          <a:xfrm>
            <a:off x="1403648" y="3363398"/>
            <a:ext cx="6984776" cy="1780102"/>
          </a:xfrm>
          <a:prstGeom prst="rect">
            <a:avLst/>
          </a:prstGeom>
        </p:spPr>
      </p:pic>
      <p:sp>
        <p:nvSpPr>
          <p:cNvPr id="40" name="文本框 39"/>
          <p:cNvSpPr txBox="1"/>
          <p:nvPr/>
        </p:nvSpPr>
        <p:spPr>
          <a:xfrm>
            <a:off x="993680" y="3560951"/>
            <a:ext cx="336538" cy="1384995"/>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负</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面</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情</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感</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指</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数</a:t>
            </a:r>
            <a:endParaRPr lang="zh-CN" altLang="en-US" sz="1400" dirty="0">
              <a:latin typeface="微软雅黑" panose="020B0503020204020204" pitchFamily="34" charset="-122"/>
              <a:ea typeface="微软雅黑" panose="020B0503020204020204" pitchFamily="34" charset="-122"/>
            </a:endParaRPr>
          </a:p>
        </p:txBody>
      </p:sp>
      <p:cxnSp>
        <p:nvCxnSpPr>
          <p:cNvPr id="43" name="直接箭头连接符 42"/>
          <p:cNvCxnSpPr/>
          <p:nvPr/>
        </p:nvCxnSpPr>
        <p:spPr>
          <a:xfrm flipH="1">
            <a:off x="2288385" y="3219822"/>
            <a:ext cx="483415"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6912260" y="3374175"/>
            <a:ext cx="180020" cy="925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12428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成果展示</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0"/>
            <a:ext cx="1819132" cy="605383"/>
          </a:xfrm>
          <a:prstGeom prst="rect">
            <a:avLst/>
          </a:prstGeom>
        </p:spPr>
      </p:pic>
      <p:sp>
        <p:nvSpPr>
          <p:cNvPr id="12" name="文本框 11"/>
          <p:cNvSpPr txBox="1"/>
          <p:nvPr/>
        </p:nvSpPr>
        <p:spPr>
          <a:xfrm>
            <a:off x="959700" y="1039741"/>
            <a:ext cx="7255516" cy="261610"/>
          </a:xfrm>
          <a:prstGeom prst="rect">
            <a:avLst/>
          </a:prstGeom>
          <a:noFill/>
        </p:spPr>
        <p:txBody>
          <a:bodyPr wrap="square" rtlCol="0">
            <a:spAutoFit/>
          </a:bodyPr>
          <a:lstStyle/>
          <a:p>
            <a:r>
              <a:rPr lang="zh-CN" altLang="en-US" sz="1100" dirty="0" smtClean="0">
                <a:latin typeface="微软雅黑" panose="020B0503020204020204" pitchFamily="34" charset="-122"/>
                <a:ea typeface="微软雅黑" panose="020B0503020204020204" pitchFamily="34" charset="-122"/>
              </a:rPr>
              <a:t>基于情感指数波动的</a:t>
            </a:r>
            <a:r>
              <a:rPr lang="zh-CN" altLang="en-US" sz="1100" b="1" dirty="0" smtClean="0">
                <a:solidFill>
                  <a:srgbClr val="FF0000"/>
                </a:solidFill>
                <a:latin typeface="微软雅黑" panose="020B0503020204020204" pitchFamily="34" charset="-122"/>
                <a:ea typeface="微软雅黑" panose="020B0503020204020204" pitchFamily="34" charset="-122"/>
              </a:rPr>
              <a:t>突发事件</a:t>
            </a:r>
            <a:r>
              <a:rPr lang="zh-CN" altLang="en-US" sz="1100" dirty="0" smtClean="0">
                <a:latin typeface="微软雅黑" panose="020B0503020204020204" pitchFamily="34" charset="-122"/>
                <a:ea typeface="微软雅黑" panose="020B0503020204020204" pitchFamily="34" charset="-122"/>
              </a:rPr>
              <a:t>监控，在</a:t>
            </a:r>
            <a:r>
              <a:rPr lang="zh-CN" altLang="en-US" sz="1100" dirty="0">
                <a:latin typeface="微软雅黑" panose="020B0503020204020204" pitchFamily="34" charset="-122"/>
                <a:ea typeface="微软雅黑" panose="020B0503020204020204" pitchFamily="34" charset="-122"/>
              </a:rPr>
              <a:t>突发事件的可能时间</a:t>
            </a:r>
            <a:r>
              <a:rPr lang="zh-CN" altLang="en-US" sz="1100" dirty="0" smtClean="0">
                <a:latin typeface="微软雅黑" panose="020B0503020204020204" pitchFamily="34" charset="-122"/>
                <a:ea typeface="微软雅黑" panose="020B0503020204020204" pitchFamily="34" charset="-122"/>
              </a:rPr>
              <a:t>范围内给出</a:t>
            </a:r>
            <a:r>
              <a:rPr lang="zh-CN" altLang="en-US" sz="1100" b="1" dirty="0" smtClean="0">
                <a:solidFill>
                  <a:srgbClr val="FF0000"/>
                </a:solidFill>
                <a:latin typeface="微软雅黑" panose="020B0503020204020204" pitchFamily="34" charset="-122"/>
                <a:ea typeface="微软雅黑" panose="020B0503020204020204" pitchFamily="34" charset="-122"/>
              </a:rPr>
              <a:t>关键词</a:t>
            </a:r>
            <a:r>
              <a:rPr lang="zh-CN" altLang="en-US" sz="1100" dirty="0" smtClean="0">
                <a:latin typeface="微软雅黑" panose="020B0503020204020204" pitchFamily="34" charset="-122"/>
                <a:ea typeface="微软雅黑" panose="020B0503020204020204" pitchFamily="34" charset="-122"/>
              </a:rPr>
              <a:t>或</a:t>
            </a:r>
            <a:r>
              <a:rPr lang="zh-CN" altLang="en-US" sz="1100" b="1" dirty="0" smtClean="0">
                <a:solidFill>
                  <a:srgbClr val="FF0000"/>
                </a:solidFill>
                <a:latin typeface="微软雅黑" panose="020B0503020204020204" pitchFamily="34" charset="-122"/>
                <a:ea typeface="微软雅黑" panose="020B0503020204020204" pitchFamily="34" charset="-122"/>
              </a:rPr>
              <a:t>短语</a:t>
            </a:r>
            <a:r>
              <a:rPr lang="zh-CN" altLang="en-US" sz="1100" dirty="0" smtClean="0">
                <a:latin typeface="微软雅黑" panose="020B0503020204020204" pitchFamily="34" charset="-122"/>
                <a:ea typeface="微软雅黑" panose="020B0503020204020204" pitchFamily="34" charset="-122"/>
              </a:rPr>
              <a:t>，便于分析事件原委。</a:t>
            </a:r>
            <a:endParaRPr lang="zh-CN" altLang="en-US" sz="1100"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739200" y="728392"/>
            <a:ext cx="2114681" cy="338554"/>
          </a:xfrm>
          <a:prstGeom prst="rect">
            <a:avLst/>
          </a:prstGeom>
          <a:noFill/>
        </p:spPr>
        <p:txBody>
          <a:bodyPr wrap="non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房间舆情实时监控</a:t>
            </a:r>
          </a:p>
        </p:txBody>
      </p:sp>
      <p:pic>
        <p:nvPicPr>
          <p:cNvPr id="3" name="图片 2"/>
          <p:cNvPicPr>
            <a:picLocks noChangeAspect="1"/>
          </p:cNvPicPr>
          <p:nvPr/>
        </p:nvPicPr>
        <p:blipFill>
          <a:blip r:embed="rId4"/>
          <a:stretch>
            <a:fillRect/>
          </a:stretch>
        </p:blipFill>
        <p:spPr>
          <a:xfrm>
            <a:off x="1187624" y="1327951"/>
            <a:ext cx="1944216" cy="1801481"/>
          </a:xfrm>
          <a:prstGeom prst="rect">
            <a:avLst/>
          </a:prstGeom>
        </p:spPr>
      </p:pic>
      <p:pic>
        <p:nvPicPr>
          <p:cNvPr id="4" name="图片 3"/>
          <p:cNvPicPr>
            <a:picLocks noChangeAspect="1"/>
          </p:cNvPicPr>
          <p:nvPr/>
        </p:nvPicPr>
        <p:blipFill>
          <a:blip r:embed="rId5"/>
          <a:stretch>
            <a:fillRect/>
          </a:stretch>
        </p:blipFill>
        <p:spPr>
          <a:xfrm>
            <a:off x="1187624" y="3291830"/>
            <a:ext cx="1944216" cy="1801480"/>
          </a:xfrm>
          <a:prstGeom prst="rect">
            <a:avLst/>
          </a:prstGeom>
        </p:spPr>
      </p:pic>
      <p:pic>
        <p:nvPicPr>
          <p:cNvPr id="6" name="图片 5"/>
          <p:cNvPicPr>
            <a:picLocks noChangeAspect="1"/>
          </p:cNvPicPr>
          <p:nvPr/>
        </p:nvPicPr>
        <p:blipFill>
          <a:blip r:embed="rId6"/>
          <a:stretch>
            <a:fillRect/>
          </a:stretch>
        </p:blipFill>
        <p:spPr>
          <a:xfrm>
            <a:off x="6145954" y="3270510"/>
            <a:ext cx="1944216" cy="1801480"/>
          </a:xfrm>
          <a:prstGeom prst="rect">
            <a:avLst/>
          </a:prstGeom>
        </p:spPr>
      </p:pic>
      <p:cxnSp>
        <p:nvCxnSpPr>
          <p:cNvPr id="11" name="直接箭头连接符 10"/>
          <p:cNvCxnSpPr/>
          <p:nvPr/>
        </p:nvCxnSpPr>
        <p:spPr>
          <a:xfrm>
            <a:off x="959700" y="3192788"/>
            <a:ext cx="7428724" cy="222"/>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8416500" y="3030774"/>
            <a:ext cx="729980" cy="307777"/>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时间线</a:t>
            </a:r>
            <a:endParaRPr lang="zh-CN" altLang="en-US" sz="1400"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175793" y="3038899"/>
            <a:ext cx="876142" cy="307777"/>
          </a:xfrm>
          <a:prstGeom prst="rect">
            <a:avLst/>
          </a:prstGeom>
          <a:noFill/>
        </p:spPr>
        <p:txBody>
          <a:bodyPr wrap="square" rtlCol="0">
            <a:spAutoFit/>
          </a:bodyPr>
          <a:lstStyle/>
          <a:p>
            <a:r>
              <a:rPr lang="en-US" altLang="zh-CN" sz="1400" dirty="0" smtClean="0">
                <a:latin typeface="微软雅黑" panose="020B0503020204020204" pitchFamily="34" charset="-122"/>
                <a:ea typeface="微软雅黑" panose="020B0503020204020204" pitchFamily="34" charset="-122"/>
              </a:rPr>
              <a:t>6</a:t>
            </a:r>
            <a:r>
              <a:rPr lang="zh-CN" altLang="en-US" sz="1400" dirty="0" smtClean="0">
                <a:latin typeface="微软雅黑" panose="020B0503020204020204" pitchFamily="34" charset="-122"/>
                <a:ea typeface="微软雅黑" panose="020B0503020204020204" pitchFamily="34" charset="-122"/>
              </a:rPr>
              <a:t>月</a:t>
            </a:r>
            <a:r>
              <a:rPr lang="en-US" altLang="zh-CN" sz="1400" dirty="0" smtClean="0">
                <a:latin typeface="微软雅黑" panose="020B0503020204020204" pitchFamily="34" charset="-122"/>
                <a:ea typeface="微软雅黑" panose="020B0503020204020204" pitchFamily="34" charset="-122"/>
              </a:rPr>
              <a:t>28</a:t>
            </a:r>
            <a:r>
              <a:rPr lang="zh-CN" altLang="en-US" sz="1400" dirty="0" smtClean="0">
                <a:latin typeface="微软雅黑" panose="020B0503020204020204" pitchFamily="34" charset="-122"/>
                <a:ea typeface="微软雅黑" panose="020B0503020204020204" pitchFamily="34" charset="-122"/>
              </a:rPr>
              <a:t>日</a:t>
            </a:r>
            <a:endParaRPr lang="zh-CN" altLang="en-US" sz="1400"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7724429" y="3218188"/>
            <a:ext cx="876142" cy="307777"/>
          </a:xfrm>
          <a:prstGeom prst="rect">
            <a:avLst/>
          </a:prstGeom>
          <a:noFill/>
        </p:spPr>
        <p:txBody>
          <a:bodyPr wrap="square" rtlCol="0">
            <a:spAutoFit/>
          </a:bodyPr>
          <a:lstStyle/>
          <a:p>
            <a:r>
              <a:rPr lang="en-US" altLang="zh-CN" sz="1400" dirty="0" smtClean="0">
                <a:latin typeface="微软雅黑" panose="020B0503020204020204" pitchFamily="34" charset="-122"/>
                <a:ea typeface="微软雅黑" panose="020B0503020204020204" pitchFamily="34" charset="-122"/>
              </a:rPr>
              <a:t>6</a:t>
            </a:r>
            <a:r>
              <a:rPr lang="zh-CN" altLang="en-US" sz="1400" dirty="0" smtClean="0">
                <a:latin typeface="微软雅黑" panose="020B0503020204020204" pitchFamily="34" charset="-122"/>
                <a:ea typeface="微软雅黑" panose="020B0503020204020204" pitchFamily="34" charset="-122"/>
              </a:rPr>
              <a:t>月</a:t>
            </a:r>
            <a:r>
              <a:rPr lang="en-US" altLang="zh-CN" sz="1400" dirty="0" smtClean="0">
                <a:latin typeface="微软雅黑" panose="020B0503020204020204" pitchFamily="34" charset="-122"/>
                <a:ea typeface="微软雅黑" panose="020B0503020204020204" pitchFamily="34" charset="-122"/>
              </a:rPr>
              <a:t>29</a:t>
            </a:r>
            <a:r>
              <a:rPr lang="zh-CN" altLang="en-US" sz="1400" dirty="0" smtClean="0">
                <a:latin typeface="微软雅黑" panose="020B0503020204020204" pitchFamily="34" charset="-122"/>
                <a:ea typeface="微软雅黑" panose="020B0503020204020204" pitchFamily="34" charset="-122"/>
              </a:rPr>
              <a:t>日</a:t>
            </a:r>
            <a:endParaRPr lang="zh-CN" altLang="en-US" sz="14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175882" y="1873138"/>
            <a:ext cx="1002967" cy="307777"/>
          </a:xfrm>
          <a:prstGeom prst="rect">
            <a:avLst/>
          </a:prstGeom>
          <a:noFill/>
        </p:spPr>
        <p:txBody>
          <a:bodyPr wrap="square" rtlCol="0">
            <a:spAutoFit/>
          </a:bodyPr>
          <a:lstStyle/>
          <a:p>
            <a:r>
              <a:rPr lang="en-US" altLang="zh-CN" sz="1400" dirty="0" smtClean="0">
                <a:latin typeface="微软雅黑" panose="020B0503020204020204" pitchFamily="34" charset="-122"/>
                <a:ea typeface="微软雅黑" panose="020B0503020204020204" pitchFamily="34" charset="-122"/>
              </a:rPr>
              <a:t>9998</a:t>
            </a:r>
            <a:r>
              <a:rPr lang="zh-CN" altLang="en-US" sz="1400" dirty="0" smtClean="0">
                <a:latin typeface="微软雅黑" panose="020B0503020204020204" pitchFamily="34" charset="-122"/>
                <a:ea typeface="微软雅黑" panose="020B0503020204020204" pitchFamily="34" charset="-122"/>
              </a:rPr>
              <a:t>房间</a:t>
            </a:r>
            <a:endParaRPr lang="zh-CN" altLang="en-US" sz="1400"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181117" y="4064605"/>
            <a:ext cx="992499" cy="307777"/>
          </a:xfrm>
          <a:prstGeom prst="rect">
            <a:avLst/>
          </a:prstGeom>
          <a:noFill/>
        </p:spPr>
        <p:txBody>
          <a:bodyPr wrap="square" rtlCol="0">
            <a:spAutoFit/>
          </a:bodyPr>
          <a:lstStyle/>
          <a:p>
            <a:r>
              <a:rPr lang="en-US" altLang="zh-CN" sz="1400" dirty="0" smtClean="0">
                <a:latin typeface="微软雅黑" panose="020B0503020204020204" pitchFamily="34" charset="-122"/>
                <a:ea typeface="微软雅黑" panose="020B0503020204020204" pitchFamily="34" charset="-122"/>
              </a:rPr>
              <a:t>8888</a:t>
            </a:r>
            <a:r>
              <a:rPr lang="zh-CN" altLang="en-US" sz="1400" dirty="0" smtClean="0">
                <a:latin typeface="微软雅黑" panose="020B0503020204020204" pitchFamily="34" charset="-122"/>
                <a:ea typeface="微软雅黑" panose="020B0503020204020204" pitchFamily="34" charset="-122"/>
              </a:rPr>
              <a:t>房间</a:t>
            </a:r>
            <a:endParaRPr lang="zh-CN" altLang="en-US" sz="14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7"/>
          <a:stretch>
            <a:fillRect/>
          </a:stretch>
        </p:blipFill>
        <p:spPr>
          <a:xfrm>
            <a:off x="6163134" y="1309782"/>
            <a:ext cx="1927036" cy="1819650"/>
          </a:xfrm>
          <a:prstGeom prst="rect">
            <a:avLst/>
          </a:prstGeom>
        </p:spPr>
      </p:pic>
      <p:grpSp>
        <p:nvGrpSpPr>
          <p:cNvPr id="26" name="组合 25"/>
          <p:cNvGrpSpPr/>
          <p:nvPr/>
        </p:nvGrpSpPr>
        <p:grpSpPr>
          <a:xfrm>
            <a:off x="3164808" y="1281810"/>
            <a:ext cx="1849636" cy="1833478"/>
            <a:chOff x="3164808" y="1281810"/>
            <a:chExt cx="1849636" cy="1833478"/>
          </a:xfrm>
        </p:grpSpPr>
        <p:pic>
          <p:nvPicPr>
            <p:cNvPr id="20" name="图片 19"/>
            <p:cNvPicPr>
              <a:picLocks noChangeAspect="1"/>
            </p:cNvPicPr>
            <p:nvPr/>
          </p:nvPicPr>
          <p:blipFill>
            <a:blip r:embed="rId8"/>
            <a:stretch>
              <a:fillRect/>
            </a:stretch>
          </p:blipFill>
          <p:spPr>
            <a:xfrm>
              <a:off x="3164808" y="1281810"/>
              <a:ext cx="1849636" cy="1833478"/>
            </a:xfrm>
            <a:prstGeom prst="rect">
              <a:avLst/>
            </a:prstGeom>
          </p:spPr>
        </p:pic>
        <p:sp>
          <p:nvSpPr>
            <p:cNvPr id="22" name="椭圆 21"/>
            <p:cNvSpPr/>
            <p:nvPr/>
          </p:nvSpPr>
          <p:spPr>
            <a:xfrm>
              <a:off x="3848482" y="2643758"/>
              <a:ext cx="432048" cy="216024"/>
            </a:xfrm>
            <a:prstGeom prst="ellipse">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4652944" y="1237814"/>
            <a:ext cx="1482114" cy="1851590"/>
            <a:chOff x="4652944" y="1237814"/>
            <a:chExt cx="1482114" cy="1851590"/>
          </a:xfrm>
        </p:grpSpPr>
        <p:pic>
          <p:nvPicPr>
            <p:cNvPr id="21" name="图片 20"/>
            <p:cNvPicPr>
              <a:picLocks noChangeAspect="1"/>
            </p:cNvPicPr>
            <p:nvPr/>
          </p:nvPicPr>
          <p:blipFill>
            <a:blip r:embed="rId9"/>
            <a:stretch>
              <a:fillRect/>
            </a:stretch>
          </p:blipFill>
          <p:spPr>
            <a:xfrm>
              <a:off x="4652944" y="1237814"/>
              <a:ext cx="1482114" cy="1851590"/>
            </a:xfrm>
            <a:prstGeom prst="rect">
              <a:avLst/>
            </a:prstGeom>
          </p:spPr>
        </p:pic>
        <p:sp>
          <p:nvSpPr>
            <p:cNvPr id="38" name="椭圆 37"/>
            <p:cNvSpPr/>
            <p:nvPr/>
          </p:nvSpPr>
          <p:spPr>
            <a:xfrm>
              <a:off x="4798420" y="2751770"/>
              <a:ext cx="432048" cy="216024"/>
            </a:xfrm>
            <a:prstGeom prst="ellipse">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3402737" y="3269177"/>
            <a:ext cx="1143351" cy="1799535"/>
            <a:chOff x="3402737" y="3269177"/>
            <a:chExt cx="1143351" cy="1799535"/>
          </a:xfrm>
        </p:grpSpPr>
        <p:pic>
          <p:nvPicPr>
            <p:cNvPr id="25" name="图片 24"/>
            <p:cNvPicPr>
              <a:picLocks noChangeAspect="1"/>
            </p:cNvPicPr>
            <p:nvPr/>
          </p:nvPicPr>
          <p:blipFill>
            <a:blip r:embed="rId10"/>
            <a:stretch>
              <a:fillRect/>
            </a:stretch>
          </p:blipFill>
          <p:spPr>
            <a:xfrm>
              <a:off x="3402737" y="3269177"/>
              <a:ext cx="1143351" cy="1799535"/>
            </a:xfrm>
            <a:prstGeom prst="rect">
              <a:avLst/>
            </a:prstGeom>
          </p:spPr>
        </p:pic>
        <p:sp>
          <p:nvSpPr>
            <p:cNvPr id="44" name="椭圆 43"/>
            <p:cNvSpPr/>
            <p:nvPr/>
          </p:nvSpPr>
          <p:spPr>
            <a:xfrm>
              <a:off x="3627440" y="4545827"/>
              <a:ext cx="432048" cy="216024"/>
            </a:xfrm>
            <a:prstGeom prst="ellipse">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4591804" y="3218188"/>
            <a:ext cx="1277328" cy="1882509"/>
            <a:chOff x="4591804" y="3218188"/>
            <a:chExt cx="1277328" cy="1882509"/>
          </a:xfrm>
        </p:grpSpPr>
        <p:pic>
          <p:nvPicPr>
            <p:cNvPr id="30" name="图片 29"/>
            <p:cNvPicPr>
              <a:picLocks noChangeAspect="1"/>
            </p:cNvPicPr>
            <p:nvPr/>
          </p:nvPicPr>
          <p:blipFill>
            <a:blip r:embed="rId11"/>
            <a:stretch>
              <a:fillRect/>
            </a:stretch>
          </p:blipFill>
          <p:spPr>
            <a:xfrm>
              <a:off x="4591804" y="3218188"/>
              <a:ext cx="1277328" cy="1882509"/>
            </a:xfrm>
            <a:prstGeom prst="rect">
              <a:avLst/>
            </a:prstGeom>
          </p:spPr>
        </p:pic>
        <p:sp>
          <p:nvSpPr>
            <p:cNvPr id="46" name="椭圆 45"/>
            <p:cNvSpPr/>
            <p:nvPr/>
          </p:nvSpPr>
          <p:spPr>
            <a:xfrm>
              <a:off x="4600961" y="4565707"/>
              <a:ext cx="432048" cy="216024"/>
            </a:xfrm>
            <a:prstGeom prst="ellipse">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867123" y="3956823"/>
              <a:ext cx="294641" cy="165563"/>
            </a:xfrm>
            <a:prstGeom prst="ellipse">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8264075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1620688" y="411510"/>
            <a:ext cx="4176464" cy="4176455"/>
            <a:chOff x="2312265" y="1869576"/>
            <a:chExt cx="1854306" cy="1854302"/>
          </a:xfrm>
        </p:grpSpPr>
        <p:grpSp>
          <p:nvGrpSpPr>
            <p:cNvPr id="41" name="组合 40"/>
            <p:cNvGrpSpPr/>
            <p:nvPr/>
          </p:nvGrpSpPr>
          <p:grpSpPr>
            <a:xfrm>
              <a:off x="2312265" y="1869576"/>
              <a:ext cx="1854306" cy="1854302"/>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sp>
            <p:nvSpPr>
              <p:cNvPr id="44" name="椭圆 4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grpSp>
        <p:sp>
          <p:nvSpPr>
            <p:cNvPr id="42" name="TextBox 41"/>
            <p:cNvSpPr txBox="1"/>
            <p:nvPr/>
          </p:nvSpPr>
          <p:spPr>
            <a:xfrm>
              <a:off x="3143506" y="2381109"/>
              <a:ext cx="644854" cy="819897"/>
            </a:xfrm>
            <a:prstGeom prst="rect">
              <a:avLst/>
            </a:prstGeom>
            <a:noFill/>
          </p:spPr>
          <p:txBody>
            <a:bodyPr wrap="square" lIns="0" tIns="0" rIns="0" bIns="0" rtlCol="0">
              <a:spAutoFit/>
            </a:bodyPr>
            <a:lstStyle/>
            <a:p>
              <a:pPr algn="ctr"/>
              <a:r>
                <a:rPr lang="zh-CN" altLang="en-US" sz="6000" b="1" dirty="0">
                  <a:solidFill>
                    <a:srgbClr val="007CD0"/>
                  </a:solidFill>
                  <a:latin typeface="微软雅黑" pitchFamily="34" charset="-122"/>
                  <a:ea typeface="微软雅黑" pitchFamily="34" charset="-122"/>
                </a:rPr>
                <a:t>目</a:t>
              </a:r>
              <a:endParaRPr lang="en-US" altLang="zh-CN" sz="6000" b="1" dirty="0">
                <a:solidFill>
                  <a:srgbClr val="007CD0"/>
                </a:solidFill>
                <a:latin typeface="微软雅黑" pitchFamily="34" charset="-122"/>
                <a:ea typeface="微软雅黑" pitchFamily="34" charset="-122"/>
              </a:endParaRPr>
            </a:p>
            <a:p>
              <a:pPr algn="ctr"/>
              <a:r>
                <a:rPr lang="zh-CN" altLang="en-US" sz="6000" b="1" dirty="0">
                  <a:solidFill>
                    <a:srgbClr val="007CD0"/>
                  </a:solidFill>
                  <a:latin typeface="微软雅黑" pitchFamily="34" charset="-122"/>
                  <a:ea typeface="微软雅黑" pitchFamily="34" charset="-122"/>
                </a:rPr>
                <a:t>录</a:t>
              </a:r>
            </a:p>
          </p:txBody>
        </p:sp>
      </p:grpSp>
      <p:sp>
        <p:nvSpPr>
          <p:cNvPr id="75" name="TextBox 74"/>
          <p:cNvSpPr txBox="1"/>
          <p:nvPr/>
        </p:nvSpPr>
        <p:spPr>
          <a:xfrm>
            <a:off x="4041008" y="234475"/>
            <a:ext cx="2614580" cy="456559"/>
          </a:xfrm>
          <a:prstGeom prst="rect">
            <a:avLst/>
          </a:prstGeom>
          <a:noFill/>
        </p:spPr>
        <p:txBody>
          <a:bodyPr wrap="square" lIns="86383" tIns="43192" rIns="86383" bIns="43192" rtlCol="0">
            <a:spAutoFit/>
          </a:bodyPr>
          <a:lstStyle/>
          <a:p>
            <a:r>
              <a:rPr lang="zh-CN" altLang="en-US" sz="2400" b="1" dirty="0">
                <a:solidFill>
                  <a:srgbClr val="007CD0"/>
                </a:solidFill>
                <a:latin typeface="微软雅黑" pitchFamily="34" charset="-122"/>
                <a:ea typeface="微软雅黑" panose="020B0503020204020204" pitchFamily="34" charset="-122"/>
              </a:rPr>
              <a:t>项目背景</a:t>
            </a:r>
            <a:endParaRPr lang="en-US" altLang="zh-CN" sz="2400" b="1" dirty="0">
              <a:solidFill>
                <a:srgbClr val="007CD0"/>
              </a:solidFill>
              <a:latin typeface="微软雅黑" pitchFamily="34" charset="-122"/>
              <a:ea typeface="微软雅黑" panose="020B0503020204020204" pitchFamily="34" charset="-122"/>
            </a:endParaRPr>
          </a:p>
        </p:txBody>
      </p:sp>
      <p:sp>
        <p:nvSpPr>
          <p:cNvPr id="76" name="TextBox 75"/>
          <p:cNvSpPr txBox="1"/>
          <p:nvPr/>
        </p:nvSpPr>
        <p:spPr>
          <a:xfrm>
            <a:off x="4709148" y="3483897"/>
            <a:ext cx="2614580" cy="456559"/>
          </a:xfrm>
          <a:prstGeom prst="rect">
            <a:avLst/>
          </a:prstGeom>
          <a:noFill/>
        </p:spPr>
        <p:txBody>
          <a:bodyPr wrap="square" lIns="86383" tIns="43192" rIns="86383" bIns="43192" rtlCol="0">
            <a:spAutoFit/>
          </a:bodyPr>
          <a:lstStyle/>
          <a:p>
            <a:r>
              <a:rPr lang="zh-CN" altLang="en-US" sz="2400" b="1" dirty="0">
                <a:latin typeface="微软雅黑" pitchFamily="34" charset="-122"/>
                <a:ea typeface="微软雅黑" panose="020B0503020204020204" pitchFamily="34" charset="-122"/>
              </a:rPr>
              <a:t>成果展示</a:t>
            </a:r>
            <a:endParaRPr lang="en-US" altLang="zh-CN" sz="2400" b="1" dirty="0">
              <a:latin typeface="微软雅黑" pitchFamily="34" charset="-122"/>
              <a:ea typeface="微软雅黑" panose="020B0503020204020204" pitchFamily="34" charset="-122"/>
            </a:endParaRPr>
          </a:p>
        </p:txBody>
      </p:sp>
      <p:grpSp>
        <p:nvGrpSpPr>
          <p:cNvPr id="77" name="组合 76"/>
          <p:cNvGrpSpPr/>
          <p:nvPr/>
        </p:nvGrpSpPr>
        <p:grpSpPr>
          <a:xfrm>
            <a:off x="2965532" y="51470"/>
            <a:ext cx="864652" cy="864650"/>
            <a:chOff x="3402224" y="483518"/>
            <a:chExt cx="864652" cy="864650"/>
          </a:xfrm>
        </p:grpSpPr>
        <p:grpSp>
          <p:nvGrpSpPr>
            <p:cNvPr id="78" name="组合 77"/>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rgbClr val="007CD0"/>
                  </a:solidFill>
                </a:endParaRPr>
              </a:p>
            </p:txBody>
          </p:sp>
          <p:sp>
            <p:nvSpPr>
              <p:cNvPr id="81" name="椭圆 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rgbClr val="007CD0"/>
                  </a:solidFill>
                </a:endParaRPr>
              </a:p>
            </p:txBody>
          </p:sp>
        </p:grpSp>
        <p:sp>
          <p:nvSpPr>
            <p:cNvPr id="79" name="TextBox 78"/>
            <p:cNvSpPr txBox="1"/>
            <p:nvPr/>
          </p:nvSpPr>
          <p:spPr>
            <a:xfrm>
              <a:off x="3542275" y="731177"/>
              <a:ext cx="586298" cy="369332"/>
            </a:xfrm>
            <a:prstGeom prst="rect">
              <a:avLst/>
            </a:prstGeom>
            <a:noFill/>
          </p:spPr>
          <p:txBody>
            <a:bodyPr wrap="square" lIns="0" tIns="0" rIns="0" bIns="0" rtlCol="0">
              <a:spAutoFit/>
            </a:bodyPr>
            <a:lstStyle/>
            <a:p>
              <a:pPr algn="ctr"/>
              <a:r>
                <a:rPr lang="en-US" altLang="zh-CN" sz="2400" b="1" dirty="0">
                  <a:solidFill>
                    <a:srgbClr val="007CD0"/>
                  </a:solidFill>
                  <a:latin typeface="微软雅黑" pitchFamily="34" charset="-122"/>
                  <a:ea typeface="微软雅黑" pitchFamily="34" charset="-122"/>
                </a:rPr>
                <a:t>01</a:t>
              </a:r>
              <a:endParaRPr lang="zh-CN" altLang="en-US" sz="2400" b="1" dirty="0">
                <a:solidFill>
                  <a:srgbClr val="007CD0"/>
                </a:solidFill>
                <a:latin typeface="微软雅黑" pitchFamily="34" charset="-122"/>
                <a:ea typeface="微软雅黑" pitchFamily="34" charset="-122"/>
              </a:endParaRPr>
            </a:p>
          </p:txBody>
        </p:sp>
      </p:grpSp>
      <p:grpSp>
        <p:nvGrpSpPr>
          <p:cNvPr id="82" name="组合 81"/>
          <p:cNvGrpSpPr/>
          <p:nvPr/>
        </p:nvGrpSpPr>
        <p:grpSpPr>
          <a:xfrm>
            <a:off x="3701036" y="3219822"/>
            <a:ext cx="864652" cy="864650"/>
            <a:chOff x="4067944" y="3874219"/>
            <a:chExt cx="864652" cy="864650"/>
          </a:xfrm>
        </p:grpSpPr>
        <p:grpSp>
          <p:nvGrpSpPr>
            <p:cNvPr id="83" name="组合 82"/>
            <p:cNvGrpSpPr/>
            <p:nvPr/>
          </p:nvGrpSpPr>
          <p:grpSpPr>
            <a:xfrm>
              <a:off x="4067944" y="3874219"/>
              <a:ext cx="864652" cy="864650"/>
              <a:chOff x="304800" y="673100"/>
              <a:chExt cx="4000500" cy="4000500"/>
            </a:xfrm>
            <a:effectLst>
              <a:outerShdw blurRad="444500" dist="254000" dir="8100000" algn="tr" rotWithShape="0">
                <a:prstClr val="black">
                  <a:alpha val="50000"/>
                </a:prstClr>
              </a:outerShdw>
            </a:effectLst>
          </p:grpSpPr>
          <p:sp>
            <p:nvSpPr>
              <p:cNvPr id="85" name="同心圆 8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86" name="椭圆 8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grpSp>
        <p:sp>
          <p:nvSpPr>
            <p:cNvPr id="84" name="TextBox 83"/>
            <p:cNvSpPr txBox="1"/>
            <p:nvPr/>
          </p:nvSpPr>
          <p:spPr>
            <a:xfrm>
              <a:off x="4207995" y="4121878"/>
              <a:ext cx="586298" cy="369332"/>
            </a:xfrm>
            <a:prstGeom prst="rect">
              <a:avLst/>
            </a:prstGeom>
            <a:noFill/>
          </p:spPr>
          <p:txBody>
            <a:bodyPr wrap="square" lIns="0" tIns="0" rIns="0" bIns="0" rtlCol="0">
              <a:spAutoFit/>
            </a:bodyPr>
            <a:lstStyle/>
            <a:p>
              <a:pPr algn="ctr"/>
              <a:r>
                <a:rPr lang="en-US" altLang="zh-CN" sz="2400" b="1" dirty="0">
                  <a:latin typeface="微软雅黑" pitchFamily="34" charset="-122"/>
                  <a:ea typeface="微软雅黑" pitchFamily="34" charset="-122"/>
                </a:rPr>
                <a:t>04</a:t>
              </a:r>
              <a:endParaRPr lang="zh-CN" altLang="en-US" sz="2400" b="1" dirty="0">
                <a:latin typeface="微软雅黑" pitchFamily="34" charset="-122"/>
                <a:ea typeface="微软雅黑" pitchFamily="34" charset="-122"/>
              </a:endParaRPr>
            </a:p>
          </p:txBody>
        </p:sp>
      </p:grpSp>
      <p:sp>
        <p:nvSpPr>
          <p:cNvPr id="87" name="TextBox 86"/>
          <p:cNvSpPr txBox="1"/>
          <p:nvPr/>
        </p:nvSpPr>
        <p:spPr>
          <a:xfrm>
            <a:off x="4751343" y="1206306"/>
            <a:ext cx="2326548" cy="456559"/>
          </a:xfrm>
          <a:prstGeom prst="rect">
            <a:avLst/>
          </a:prstGeom>
          <a:noFill/>
        </p:spPr>
        <p:txBody>
          <a:bodyPr wrap="square" lIns="86383" tIns="43192" rIns="86383" bIns="43192" rtlCol="0">
            <a:spAutoFit/>
          </a:bodyPr>
          <a:lstStyle/>
          <a:p>
            <a:r>
              <a:rPr lang="zh-CN" altLang="en-US" sz="2400" b="1" dirty="0">
                <a:latin typeface="微软雅黑" pitchFamily="34" charset="-122"/>
                <a:ea typeface="微软雅黑" panose="020B0503020204020204" pitchFamily="34" charset="-122"/>
              </a:rPr>
              <a:t>应用目标</a:t>
            </a:r>
            <a:endParaRPr lang="en-US" altLang="zh-CN" sz="2400" b="1" dirty="0">
              <a:latin typeface="微软雅黑" pitchFamily="34" charset="-122"/>
              <a:ea typeface="微软雅黑" panose="020B0503020204020204" pitchFamily="34" charset="-122"/>
            </a:endParaRPr>
          </a:p>
        </p:txBody>
      </p:sp>
      <p:grpSp>
        <p:nvGrpSpPr>
          <p:cNvPr id="88" name="组合 87"/>
          <p:cNvGrpSpPr/>
          <p:nvPr/>
        </p:nvGrpSpPr>
        <p:grpSpPr>
          <a:xfrm>
            <a:off x="3686982" y="1014239"/>
            <a:ext cx="864652" cy="864650"/>
            <a:chOff x="4515751" y="1419068"/>
            <a:chExt cx="864652" cy="864650"/>
          </a:xfrm>
        </p:grpSpPr>
        <p:grpSp>
          <p:nvGrpSpPr>
            <p:cNvPr id="89" name="组合 88"/>
            <p:cNvGrpSpPr/>
            <p:nvPr/>
          </p:nvGrpSpPr>
          <p:grpSpPr>
            <a:xfrm>
              <a:off x="4515751" y="1419068"/>
              <a:ext cx="864652" cy="864650"/>
              <a:chOff x="304800" y="673100"/>
              <a:chExt cx="4000500" cy="4000500"/>
            </a:xfrm>
            <a:effectLst>
              <a:outerShdw blurRad="444500" dist="254000" dir="8100000" algn="tr" rotWithShape="0">
                <a:prstClr val="black">
                  <a:alpha val="50000"/>
                </a:prstClr>
              </a:outerShdw>
            </a:effectLst>
          </p:grpSpPr>
          <p:sp>
            <p:nvSpPr>
              <p:cNvPr id="91" name="同心圆 9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92" name="椭圆 9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grpSp>
        <p:sp>
          <p:nvSpPr>
            <p:cNvPr id="90" name="TextBox 89"/>
            <p:cNvSpPr txBox="1"/>
            <p:nvPr/>
          </p:nvSpPr>
          <p:spPr>
            <a:xfrm>
              <a:off x="4655802" y="1666727"/>
              <a:ext cx="586298" cy="369332"/>
            </a:xfrm>
            <a:prstGeom prst="rect">
              <a:avLst/>
            </a:prstGeom>
            <a:noFill/>
          </p:spPr>
          <p:txBody>
            <a:bodyPr wrap="square" lIns="0" tIns="0" rIns="0" bIns="0" rtlCol="0">
              <a:spAutoFit/>
            </a:bodyPr>
            <a:lstStyle/>
            <a:p>
              <a:pPr algn="ctr"/>
              <a:r>
                <a:rPr lang="en-US" altLang="zh-CN" sz="2400" b="1" dirty="0">
                  <a:latin typeface="微软雅黑" pitchFamily="34" charset="-122"/>
                  <a:ea typeface="微软雅黑" pitchFamily="34" charset="-122"/>
                </a:rPr>
                <a:t>02</a:t>
              </a:r>
              <a:endParaRPr lang="zh-CN" altLang="en-US" sz="2400" b="1" dirty="0">
                <a:latin typeface="微软雅黑" pitchFamily="34" charset="-122"/>
                <a:ea typeface="微软雅黑" pitchFamily="34" charset="-122"/>
              </a:endParaRPr>
            </a:p>
          </p:txBody>
        </p:sp>
      </p:grpSp>
      <p:sp>
        <p:nvSpPr>
          <p:cNvPr id="93" name="TextBox 92"/>
          <p:cNvSpPr txBox="1"/>
          <p:nvPr/>
        </p:nvSpPr>
        <p:spPr>
          <a:xfrm>
            <a:off x="5163488" y="2321740"/>
            <a:ext cx="2160240" cy="456559"/>
          </a:xfrm>
          <a:prstGeom prst="rect">
            <a:avLst/>
          </a:prstGeom>
          <a:noFill/>
        </p:spPr>
        <p:txBody>
          <a:bodyPr wrap="square" lIns="86383" tIns="43192" rIns="86383" bIns="43192" rtlCol="0">
            <a:spAutoFit/>
          </a:bodyPr>
          <a:lstStyle/>
          <a:p>
            <a:r>
              <a:rPr lang="zh-CN" altLang="en-US" sz="2400" b="1" dirty="0">
                <a:latin typeface="微软雅黑" pitchFamily="34" charset="-122"/>
                <a:ea typeface="微软雅黑" panose="020B0503020204020204" pitchFamily="34" charset="-122"/>
              </a:rPr>
              <a:t>技术实施</a:t>
            </a:r>
            <a:endParaRPr lang="en-US" altLang="zh-CN" sz="2400" b="1" dirty="0">
              <a:latin typeface="微软雅黑" pitchFamily="34" charset="-122"/>
              <a:ea typeface="微软雅黑" panose="020B0503020204020204" pitchFamily="34" charset="-122"/>
            </a:endParaRPr>
          </a:p>
        </p:txBody>
      </p:sp>
      <p:grpSp>
        <p:nvGrpSpPr>
          <p:cNvPr id="94" name="组合 93"/>
          <p:cNvGrpSpPr/>
          <p:nvPr/>
        </p:nvGrpSpPr>
        <p:grpSpPr>
          <a:xfrm>
            <a:off x="4083368" y="2105162"/>
            <a:ext cx="864652" cy="864650"/>
            <a:chOff x="4788024" y="2734782"/>
            <a:chExt cx="864652" cy="864650"/>
          </a:xfrm>
        </p:grpSpPr>
        <p:grpSp>
          <p:nvGrpSpPr>
            <p:cNvPr id="95" name="组合 94"/>
            <p:cNvGrpSpPr/>
            <p:nvPr/>
          </p:nvGrpSpPr>
          <p:grpSpPr>
            <a:xfrm>
              <a:off x="4788024" y="2734782"/>
              <a:ext cx="864652" cy="864650"/>
              <a:chOff x="304800" y="673100"/>
              <a:chExt cx="4000500" cy="4000500"/>
            </a:xfrm>
            <a:effectLst>
              <a:outerShdw blurRad="444500" dist="254000" dir="8100000" algn="tr" rotWithShape="0">
                <a:prstClr val="black">
                  <a:alpha val="50000"/>
                </a:prstClr>
              </a:outerShdw>
            </a:effectLst>
          </p:grpSpPr>
          <p:sp>
            <p:nvSpPr>
              <p:cNvPr id="97" name="同心圆 9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98" name="椭圆 9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grpSp>
        <p:sp>
          <p:nvSpPr>
            <p:cNvPr id="96" name="TextBox 95"/>
            <p:cNvSpPr txBox="1"/>
            <p:nvPr/>
          </p:nvSpPr>
          <p:spPr>
            <a:xfrm>
              <a:off x="4928075" y="2982441"/>
              <a:ext cx="586298" cy="369332"/>
            </a:xfrm>
            <a:prstGeom prst="rect">
              <a:avLst/>
            </a:prstGeom>
            <a:noFill/>
          </p:spPr>
          <p:txBody>
            <a:bodyPr wrap="square" lIns="0" tIns="0" rIns="0" bIns="0" rtlCol="0">
              <a:spAutoFit/>
            </a:bodyPr>
            <a:lstStyle/>
            <a:p>
              <a:pPr algn="ctr"/>
              <a:r>
                <a:rPr lang="en-US" altLang="zh-CN" sz="2400" b="1" dirty="0">
                  <a:latin typeface="微软雅黑" pitchFamily="34" charset="-122"/>
                  <a:ea typeface="微软雅黑" pitchFamily="34" charset="-122"/>
                </a:rPr>
                <a:t>03</a:t>
              </a:r>
              <a:endParaRPr lang="zh-CN" altLang="en-US" sz="2400" b="1" dirty="0">
                <a:latin typeface="微软雅黑" pitchFamily="34" charset="-122"/>
                <a:ea typeface="微软雅黑" pitchFamily="34" charset="-122"/>
              </a:endParaRPr>
            </a:p>
          </p:txBody>
        </p:sp>
      </p:grpSp>
      <p:sp>
        <p:nvSpPr>
          <p:cNvPr id="37" name="下箭头 36"/>
          <p:cNvSpPr/>
          <p:nvPr/>
        </p:nvSpPr>
        <p:spPr>
          <a:xfrm rot="16200000">
            <a:off x="2378815" y="222990"/>
            <a:ext cx="432081" cy="509694"/>
          </a:xfrm>
          <a:prstGeom prst="downArrow">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0"/>
            <a:ext cx="1819132" cy="605383"/>
          </a:xfrm>
          <a:prstGeom prst="rect">
            <a:avLst/>
          </a:prstGeom>
        </p:spPr>
      </p:pic>
      <p:sp>
        <p:nvSpPr>
          <p:cNvPr id="46" name="TextBox 75"/>
          <p:cNvSpPr txBox="1"/>
          <p:nvPr/>
        </p:nvSpPr>
        <p:spPr>
          <a:xfrm>
            <a:off x="3979407" y="4458990"/>
            <a:ext cx="2614580" cy="456559"/>
          </a:xfrm>
          <a:prstGeom prst="rect">
            <a:avLst/>
          </a:prstGeom>
          <a:noFill/>
        </p:spPr>
        <p:txBody>
          <a:bodyPr wrap="square" lIns="86383" tIns="43192" rIns="86383" bIns="43192" rtlCol="0">
            <a:spAutoFit/>
          </a:bodyPr>
          <a:lstStyle/>
          <a:p>
            <a:r>
              <a:rPr lang="zh-CN" altLang="en-US" sz="2400" b="1" dirty="0">
                <a:latin typeface="微软雅黑" pitchFamily="34" charset="-122"/>
                <a:ea typeface="微软雅黑" panose="020B0503020204020204" pitchFamily="34" charset="-122"/>
              </a:rPr>
              <a:t>工作展望</a:t>
            </a:r>
            <a:endParaRPr lang="en-US" altLang="zh-CN" sz="2400" b="1" dirty="0">
              <a:latin typeface="微软雅黑" pitchFamily="34" charset="-122"/>
              <a:ea typeface="微软雅黑" panose="020B0503020204020204" pitchFamily="34" charset="-122"/>
            </a:endParaRPr>
          </a:p>
        </p:txBody>
      </p:sp>
      <p:grpSp>
        <p:nvGrpSpPr>
          <p:cNvPr id="47" name="组合 46"/>
          <p:cNvGrpSpPr/>
          <p:nvPr/>
        </p:nvGrpSpPr>
        <p:grpSpPr>
          <a:xfrm>
            <a:off x="2971295" y="4194915"/>
            <a:ext cx="864652" cy="864650"/>
            <a:chOff x="4067944" y="3874219"/>
            <a:chExt cx="864652" cy="864650"/>
          </a:xfrm>
        </p:grpSpPr>
        <p:grpSp>
          <p:nvGrpSpPr>
            <p:cNvPr id="48" name="组合 47"/>
            <p:cNvGrpSpPr/>
            <p:nvPr/>
          </p:nvGrpSpPr>
          <p:grpSpPr>
            <a:xfrm>
              <a:off x="4067944" y="3874219"/>
              <a:ext cx="864652" cy="864650"/>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grpSp>
        <p:sp>
          <p:nvSpPr>
            <p:cNvPr id="49" name="TextBox 83"/>
            <p:cNvSpPr txBox="1"/>
            <p:nvPr/>
          </p:nvSpPr>
          <p:spPr>
            <a:xfrm>
              <a:off x="4207995" y="4121878"/>
              <a:ext cx="586298" cy="369332"/>
            </a:xfrm>
            <a:prstGeom prst="rect">
              <a:avLst/>
            </a:prstGeom>
            <a:noFill/>
          </p:spPr>
          <p:txBody>
            <a:bodyPr wrap="square" lIns="0" tIns="0" rIns="0" bIns="0" rtlCol="0">
              <a:spAutoFit/>
            </a:bodyPr>
            <a:lstStyle/>
            <a:p>
              <a:pPr algn="ctr"/>
              <a:r>
                <a:rPr lang="en-US" altLang="zh-CN" sz="2400" b="1" dirty="0">
                  <a:latin typeface="微软雅黑" pitchFamily="34" charset="-122"/>
                  <a:ea typeface="微软雅黑" pitchFamily="34" charset="-122"/>
                </a:rPr>
                <a:t>05</a:t>
              </a:r>
              <a:endParaRPr lang="zh-CN" altLang="en-US" sz="2400" b="1" dirty="0">
                <a:latin typeface="微软雅黑" pitchFamily="34" charset="-122"/>
                <a:ea typeface="微软雅黑" pitchFamily="34" charset="-122"/>
              </a:endParaRPr>
            </a:p>
          </p:txBody>
        </p:sp>
      </p:grpSp>
    </p:spTree>
    <p:extLst>
      <p:ext uri="{BB962C8B-B14F-4D97-AF65-F5344CB8AC3E}">
        <p14:creationId xmlns:p14="http://schemas.microsoft.com/office/powerpoint/2010/main" val="67391778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 name="TextBox 51"/>
          <p:cNvSpPr txBox="1"/>
          <p:nvPr/>
        </p:nvSpPr>
        <p:spPr>
          <a:xfrm>
            <a:off x="772868" y="161501"/>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成果展示</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0"/>
            <a:ext cx="1819132" cy="605383"/>
          </a:xfrm>
          <a:prstGeom prst="rect">
            <a:avLst/>
          </a:prstGeom>
        </p:spPr>
      </p:pic>
      <p:sp>
        <p:nvSpPr>
          <p:cNvPr id="12" name="文本框 11"/>
          <p:cNvSpPr txBox="1"/>
          <p:nvPr/>
        </p:nvSpPr>
        <p:spPr>
          <a:xfrm>
            <a:off x="959700" y="1039741"/>
            <a:ext cx="7255516" cy="261610"/>
          </a:xfrm>
          <a:prstGeom prst="rect">
            <a:avLst/>
          </a:prstGeom>
          <a:noFill/>
        </p:spPr>
        <p:txBody>
          <a:bodyPr wrap="square" rtlCol="0">
            <a:spAutoFit/>
          </a:bodyPr>
          <a:lstStyle/>
          <a:p>
            <a:pPr algn="ctr"/>
            <a:r>
              <a:rPr lang="zh-CN" altLang="en-US" sz="1100" dirty="0">
                <a:latin typeface="微软雅黑" panose="020B0503020204020204" pitchFamily="34" charset="-122"/>
                <a:ea typeface="微软雅黑" panose="020B0503020204020204" pitchFamily="34" charset="-122"/>
              </a:rPr>
              <a:t>基于有</a:t>
            </a:r>
            <a:r>
              <a:rPr lang="zh-CN" altLang="en-US" sz="1100" b="1" dirty="0">
                <a:solidFill>
                  <a:srgbClr val="FF0000"/>
                </a:solidFill>
                <a:latin typeface="微软雅黑" panose="020B0503020204020204" pitchFamily="34" charset="-122"/>
                <a:ea typeface="微软雅黑" panose="020B0503020204020204" pitchFamily="34" charset="-122"/>
              </a:rPr>
              <a:t>负面情绪表现</a:t>
            </a:r>
            <a:r>
              <a:rPr lang="zh-CN" altLang="en-US" sz="1100" dirty="0">
                <a:latin typeface="微软雅黑" panose="020B0503020204020204" pitchFamily="34" charset="-122"/>
                <a:ea typeface="微软雅黑" panose="020B0503020204020204" pitchFamily="34" charset="-122"/>
              </a:rPr>
              <a:t>的用户言论，发现用户讨论关键词，扩充至短语话题（词云）</a:t>
            </a:r>
          </a:p>
        </p:txBody>
      </p:sp>
      <p:sp>
        <p:nvSpPr>
          <p:cNvPr id="11" name="文本框 10">
            <a:extLst>
              <a:ext uri="{FF2B5EF4-FFF2-40B4-BE49-F238E27FC236}">
                <a16:creationId xmlns="" xmlns:a16="http://schemas.microsoft.com/office/drawing/2014/main" id="{3AA9093C-6337-4FA3-B9D2-E4F9E800D194}"/>
              </a:ext>
            </a:extLst>
          </p:cNvPr>
          <p:cNvSpPr txBox="1"/>
          <p:nvPr/>
        </p:nvSpPr>
        <p:spPr>
          <a:xfrm>
            <a:off x="739200" y="728392"/>
            <a:ext cx="2114681" cy="338554"/>
          </a:xfrm>
          <a:prstGeom prst="rect">
            <a:avLst/>
          </a:prstGeom>
          <a:noFill/>
        </p:spPr>
        <p:txBody>
          <a:bodyPr wrap="non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用户群体情绪分析</a:t>
            </a:r>
          </a:p>
        </p:txBody>
      </p:sp>
      <p:grpSp>
        <p:nvGrpSpPr>
          <p:cNvPr id="9" name="组合 8"/>
          <p:cNvGrpSpPr/>
          <p:nvPr/>
        </p:nvGrpSpPr>
        <p:grpSpPr>
          <a:xfrm>
            <a:off x="467544" y="2147066"/>
            <a:ext cx="3326533" cy="1188747"/>
            <a:chOff x="957435" y="2139702"/>
            <a:chExt cx="3614565" cy="1368152"/>
          </a:xfrm>
        </p:grpSpPr>
        <p:sp>
          <p:nvSpPr>
            <p:cNvPr id="3" name="矩形 2"/>
            <p:cNvSpPr/>
            <p:nvPr/>
          </p:nvSpPr>
          <p:spPr>
            <a:xfrm>
              <a:off x="959700" y="2139702"/>
              <a:ext cx="731980" cy="28803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辣鸡</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 name="矩形 9"/>
            <p:cNvSpPr/>
            <p:nvPr/>
          </p:nvSpPr>
          <p:spPr>
            <a:xfrm>
              <a:off x="1691680" y="2139702"/>
              <a:ext cx="731980" cy="28803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心疼</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3" name="矩形 12"/>
            <p:cNvSpPr/>
            <p:nvPr/>
          </p:nvSpPr>
          <p:spPr>
            <a:xfrm>
              <a:off x="2399860" y="2139702"/>
              <a:ext cx="731980" cy="28803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害怕</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4" name="矩形 13"/>
            <p:cNvSpPr/>
            <p:nvPr/>
          </p:nvSpPr>
          <p:spPr>
            <a:xfrm>
              <a:off x="3119940" y="2139702"/>
              <a:ext cx="731980" cy="28803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卧槽</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5" name="矩形 14"/>
            <p:cNvSpPr/>
            <p:nvPr/>
          </p:nvSpPr>
          <p:spPr>
            <a:xfrm>
              <a:off x="3840020" y="2139702"/>
              <a:ext cx="731980" cy="28803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没用</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6" name="矩形 15"/>
            <p:cNvSpPr/>
            <p:nvPr/>
          </p:nvSpPr>
          <p:spPr>
            <a:xfrm>
              <a:off x="959700" y="2499742"/>
              <a:ext cx="731980" cy="28803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垃圾</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7" name="矩形 16"/>
            <p:cNvSpPr/>
            <p:nvPr/>
          </p:nvSpPr>
          <p:spPr>
            <a:xfrm>
              <a:off x="1691680" y="2499742"/>
              <a:ext cx="731980" cy="28803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难受</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8" name="矩形 17"/>
            <p:cNvSpPr/>
            <p:nvPr/>
          </p:nvSpPr>
          <p:spPr>
            <a:xfrm>
              <a:off x="2398692" y="2499742"/>
              <a:ext cx="731980"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委屈</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9" name="矩形 18"/>
            <p:cNvSpPr/>
            <p:nvPr/>
          </p:nvSpPr>
          <p:spPr>
            <a:xfrm>
              <a:off x="3130672" y="2499742"/>
              <a:ext cx="731980" cy="2880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主播</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0" name="矩形 19"/>
            <p:cNvSpPr/>
            <p:nvPr/>
          </p:nvSpPr>
          <p:spPr>
            <a:xfrm>
              <a:off x="3820441" y="2499742"/>
              <a:ext cx="731980" cy="2880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原谅</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1" name="矩形 20"/>
            <p:cNvSpPr/>
            <p:nvPr/>
          </p:nvSpPr>
          <p:spPr>
            <a:xfrm>
              <a:off x="1685877" y="2859782"/>
              <a:ext cx="731980" cy="28803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怀疑</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2" name="矩形 21"/>
            <p:cNvSpPr/>
            <p:nvPr/>
          </p:nvSpPr>
          <p:spPr>
            <a:xfrm>
              <a:off x="2407142" y="2859782"/>
              <a:ext cx="731980" cy="28803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嘲讽</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3" name="矩形 22"/>
            <p:cNvSpPr/>
            <p:nvPr/>
          </p:nvSpPr>
          <p:spPr>
            <a:xfrm>
              <a:off x="3139122" y="2859782"/>
              <a:ext cx="731980" cy="28803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对面</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4" name="矩形 23"/>
            <p:cNvSpPr/>
            <p:nvPr/>
          </p:nvSpPr>
          <p:spPr>
            <a:xfrm>
              <a:off x="3828213" y="2859782"/>
              <a:ext cx="731980" cy="28803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阿夏</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5" name="矩形 24"/>
            <p:cNvSpPr/>
            <p:nvPr/>
          </p:nvSpPr>
          <p:spPr>
            <a:xfrm>
              <a:off x="964492" y="3219822"/>
              <a:ext cx="731980" cy="288032"/>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喜欢</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6" name="矩形 25"/>
            <p:cNvSpPr/>
            <p:nvPr/>
          </p:nvSpPr>
          <p:spPr>
            <a:xfrm>
              <a:off x="1696472" y="3219822"/>
              <a:ext cx="731980"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伤心</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7" name="矩形 26"/>
            <p:cNvSpPr/>
            <p:nvPr/>
          </p:nvSpPr>
          <p:spPr>
            <a:xfrm>
              <a:off x="2434063" y="3219822"/>
              <a:ext cx="731980" cy="28803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嫌弃</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8" name="矩形 27"/>
            <p:cNvSpPr/>
            <p:nvPr/>
          </p:nvSpPr>
          <p:spPr>
            <a:xfrm>
              <a:off x="3098334" y="3219822"/>
              <a:ext cx="731980" cy="2880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讨厌</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9" name="矩形 28"/>
            <p:cNvSpPr/>
            <p:nvPr/>
          </p:nvSpPr>
          <p:spPr>
            <a:xfrm>
              <a:off x="3830314" y="3219822"/>
              <a:ext cx="731980" cy="28803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后悔</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0" name="矩形 29"/>
            <p:cNvSpPr/>
            <p:nvPr/>
          </p:nvSpPr>
          <p:spPr>
            <a:xfrm>
              <a:off x="957435" y="2859782"/>
              <a:ext cx="731980" cy="288032"/>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无聊</a:t>
              </a:r>
              <a:endParaRPr lang="zh-CN" altLang="en-US" sz="1200" dirty="0">
                <a:solidFill>
                  <a:schemeClr val="tx1"/>
                </a:solidFill>
                <a:latin typeface="微软雅黑" panose="020B0503020204020204" pitchFamily="34" charset="-122"/>
                <a:ea typeface="微软雅黑" panose="020B0503020204020204" pitchFamily="34" charset="-122"/>
              </a:endParaRPr>
            </a:p>
          </p:txBody>
        </p:sp>
      </p:grpSp>
      <p:sp>
        <p:nvSpPr>
          <p:cNvPr id="4" name="下箭头 3"/>
          <p:cNvSpPr/>
          <p:nvPr/>
        </p:nvSpPr>
        <p:spPr>
          <a:xfrm>
            <a:off x="476166" y="3723878"/>
            <a:ext cx="149559" cy="648072"/>
          </a:xfrm>
          <a:prstGeom prst="downArrow">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右箭头 4"/>
          <p:cNvSpPr/>
          <p:nvPr/>
        </p:nvSpPr>
        <p:spPr>
          <a:xfrm>
            <a:off x="702831" y="3587226"/>
            <a:ext cx="1723094" cy="136652"/>
          </a:xfrm>
          <a:prstGeom prst="rightArrow">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43837" y="3790280"/>
            <a:ext cx="1752023" cy="523220"/>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词语权重（重要性）下降</a:t>
            </a:r>
            <a:endParaRPr lang="zh-CN" altLang="en-US" sz="1400" dirty="0">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4"/>
          <a:stretch>
            <a:fillRect/>
          </a:stretch>
        </p:blipFill>
        <p:spPr>
          <a:xfrm>
            <a:off x="4058859" y="2023007"/>
            <a:ext cx="2555213" cy="2036444"/>
          </a:xfrm>
          <a:prstGeom prst="rect">
            <a:avLst/>
          </a:prstGeom>
        </p:spPr>
      </p:pic>
      <p:sp>
        <p:nvSpPr>
          <p:cNvPr id="8" name="文本框 7"/>
          <p:cNvSpPr txBox="1"/>
          <p:nvPr/>
        </p:nvSpPr>
        <p:spPr>
          <a:xfrm>
            <a:off x="5911320" y="4173526"/>
            <a:ext cx="2251180" cy="307777"/>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话题短语（词云形式）</a:t>
            </a:r>
            <a:endParaRPr lang="zh-CN" altLang="en-US" sz="1400" dirty="0">
              <a:latin typeface="微软雅黑" panose="020B0503020204020204" pitchFamily="34" charset="-122"/>
              <a:ea typeface="微软雅黑" panose="020B0503020204020204" pitchFamily="34" charset="-122"/>
            </a:endParaRPr>
          </a:p>
        </p:txBody>
      </p:sp>
      <p:pic>
        <p:nvPicPr>
          <p:cNvPr id="31" name="图片 30"/>
          <p:cNvPicPr>
            <a:picLocks noChangeAspect="1"/>
          </p:cNvPicPr>
          <p:nvPr/>
        </p:nvPicPr>
        <p:blipFill>
          <a:blip r:embed="rId5"/>
          <a:stretch>
            <a:fillRect/>
          </a:stretch>
        </p:blipFill>
        <p:spPr>
          <a:xfrm>
            <a:off x="6729369" y="2023007"/>
            <a:ext cx="2345775" cy="1991696"/>
          </a:xfrm>
          <a:prstGeom prst="rect">
            <a:avLst/>
          </a:prstGeom>
        </p:spPr>
      </p:pic>
      <p:sp>
        <p:nvSpPr>
          <p:cNvPr id="32" name="文本框 31"/>
          <p:cNvSpPr txBox="1"/>
          <p:nvPr/>
        </p:nvSpPr>
        <p:spPr>
          <a:xfrm>
            <a:off x="801194" y="1781087"/>
            <a:ext cx="2113182"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阴阳师</a:t>
            </a:r>
            <a:r>
              <a:rPr lang="en-US" altLang="zh-CN" sz="1200" dirty="0" smtClean="0">
                <a:latin typeface="微软雅黑" panose="020B0503020204020204" pitchFamily="34" charset="-122"/>
                <a:ea typeface="微软雅黑" panose="020B0503020204020204" pitchFamily="34" charset="-122"/>
              </a:rPr>
              <a:t>2333</a:t>
            </a:r>
            <a:r>
              <a:rPr lang="zh-CN" altLang="en-US" sz="1200" dirty="0" smtClean="0">
                <a:latin typeface="微软雅黑" panose="020B0503020204020204" pitchFamily="34" charset="-122"/>
                <a:ea typeface="微软雅黑" panose="020B0503020204020204" pitchFamily="34" charset="-122"/>
              </a:rPr>
              <a:t>房间焦点词</a:t>
            </a:r>
            <a:endParaRPr lang="zh-CN" altLang="en-US" sz="1200"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4228143" y="1687909"/>
            <a:ext cx="2216643"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阴阳师</a:t>
            </a:r>
            <a:r>
              <a:rPr lang="en-US" altLang="zh-CN" sz="1200" dirty="0" smtClean="0">
                <a:latin typeface="微软雅黑" panose="020B0503020204020204" pitchFamily="34" charset="-122"/>
                <a:ea typeface="微软雅黑" panose="020B0503020204020204" pitchFamily="34" charset="-122"/>
              </a:rPr>
              <a:t>2333</a:t>
            </a:r>
            <a:r>
              <a:rPr lang="zh-CN" altLang="en-US" sz="1200" dirty="0" smtClean="0">
                <a:latin typeface="微软雅黑" panose="020B0503020204020204" pitchFamily="34" charset="-122"/>
                <a:ea typeface="微软雅黑" panose="020B0503020204020204" pitchFamily="34" charset="-122"/>
              </a:rPr>
              <a:t>房间短语话题</a:t>
            </a:r>
            <a:endParaRPr lang="zh-CN" altLang="en-US" sz="1200" dirty="0">
              <a:latin typeface="微软雅黑" panose="020B0503020204020204" pitchFamily="34" charset="-122"/>
              <a:ea typeface="微软雅黑" panose="020B0503020204020204" pitchFamily="34" charset="-122"/>
            </a:endParaRPr>
          </a:p>
        </p:txBody>
      </p:sp>
      <p:sp>
        <p:nvSpPr>
          <p:cNvPr id="39" name="文本框 38"/>
          <p:cNvSpPr txBox="1"/>
          <p:nvPr/>
        </p:nvSpPr>
        <p:spPr>
          <a:xfrm>
            <a:off x="6865799" y="1730125"/>
            <a:ext cx="1882666"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梦幻端游房间短语话题</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2456928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成果展示</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0"/>
            <a:ext cx="1819132" cy="605383"/>
          </a:xfrm>
          <a:prstGeom prst="rect">
            <a:avLst/>
          </a:prstGeom>
        </p:spPr>
      </p:pic>
      <p:sp>
        <p:nvSpPr>
          <p:cNvPr id="7" name="文本框 6"/>
          <p:cNvSpPr txBox="1"/>
          <p:nvPr/>
        </p:nvSpPr>
        <p:spPr>
          <a:xfrm>
            <a:off x="1795791" y="1570586"/>
            <a:ext cx="1512168" cy="261610"/>
          </a:xfrm>
          <a:prstGeom prst="rect">
            <a:avLst/>
          </a:prstGeom>
          <a:noFill/>
        </p:spPr>
        <p:txBody>
          <a:bodyPr wrap="square" rtlCol="0">
            <a:spAutoFit/>
          </a:bodyPr>
          <a:lstStyle/>
          <a:p>
            <a:r>
              <a:rPr lang="zh-CN" altLang="en-US" sz="1050" dirty="0">
                <a:latin typeface="微软雅黑" panose="020B0503020204020204" pitchFamily="34" charset="-122"/>
                <a:ea typeface="微软雅黑" panose="020B0503020204020204" pitchFamily="34" charset="-122"/>
              </a:rPr>
              <a:t>梦幻手游</a:t>
            </a:r>
            <a:r>
              <a:rPr lang="en-US" altLang="zh-CN" sz="1050" dirty="0">
                <a:latin typeface="微软雅黑" panose="020B0503020204020204" pitchFamily="34" charset="-122"/>
                <a:ea typeface="微软雅黑" panose="020B0503020204020204" pitchFamily="34" charset="-122"/>
              </a:rPr>
              <a:t>9998</a:t>
            </a:r>
            <a:r>
              <a:rPr lang="zh-CN" altLang="en-US" sz="1050" dirty="0">
                <a:latin typeface="微软雅黑" panose="020B0503020204020204" pitchFamily="34" charset="-122"/>
                <a:ea typeface="微软雅黑" panose="020B0503020204020204" pitchFamily="34" charset="-122"/>
              </a:rPr>
              <a:t>房间</a:t>
            </a:r>
          </a:p>
        </p:txBody>
      </p:sp>
      <p:graphicFrame>
        <p:nvGraphicFramePr>
          <p:cNvPr id="8" name="表格 7"/>
          <p:cNvGraphicFramePr>
            <a:graphicFrameLocks noGrp="1"/>
          </p:cNvGraphicFramePr>
          <p:nvPr>
            <p:extLst/>
          </p:nvPr>
        </p:nvGraphicFramePr>
        <p:xfrm>
          <a:off x="4788024" y="1829718"/>
          <a:ext cx="3658750" cy="3262311"/>
        </p:xfrm>
        <a:graphic>
          <a:graphicData uri="http://schemas.openxmlformats.org/drawingml/2006/table">
            <a:tbl>
              <a:tblPr>
                <a:tableStyleId>{5C22544A-7EE6-4342-B048-85BDC9FD1C3A}</a:tableStyleId>
              </a:tblPr>
              <a:tblGrid>
                <a:gridCol w="1620209">
                  <a:extLst>
                    <a:ext uri="{9D8B030D-6E8A-4147-A177-3AD203B41FA5}">
                      <a16:colId xmlns="" xmlns:a16="http://schemas.microsoft.com/office/drawing/2014/main" val="20000"/>
                    </a:ext>
                  </a:extLst>
                </a:gridCol>
                <a:gridCol w="604258">
                  <a:extLst>
                    <a:ext uri="{9D8B030D-6E8A-4147-A177-3AD203B41FA5}">
                      <a16:colId xmlns="" xmlns:a16="http://schemas.microsoft.com/office/drawing/2014/main" val="20001"/>
                    </a:ext>
                  </a:extLst>
                </a:gridCol>
                <a:gridCol w="1434283">
                  <a:extLst>
                    <a:ext uri="{9D8B030D-6E8A-4147-A177-3AD203B41FA5}">
                      <a16:colId xmlns="" xmlns:a16="http://schemas.microsoft.com/office/drawing/2014/main" val="20002"/>
                    </a:ext>
                  </a:extLst>
                </a:gridCol>
              </a:tblGrid>
              <a:tr h="146173">
                <a:tc>
                  <a:txBody>
                    <a:bodyPr/>
                    <a:lstStyle/>
                    <a:p>
                      <a:pPr marL="0" algn="ctr" defTabSz="914400" rtl="0" eaLnBrk="1" fontAlgn="ctr" latinLnBrk="0" hangingPunct="1"/>
                      <a:r>
                        <a:rPr lang="zh-CN" altLang="en-US" sz="600" b="1" u="none" strike="noStrike" kern="1200" dirty="0">
                          <a:solidFill>
                            <a:schemeClr val="dk1"/>
                          </a:solidFill>
                          <a:effectLst/>
                          <a:latin typeface="微软雅黑" panose="020B0503020204020204" pitchFamily="34" charset="-122"/>
                          <a:ea typeface="微软雅黑" panose="020B0503020204020204" pitchFamily="34" charset="-122"/>
                          <a:cs typeface="+mn-cs"/>
                        </a:rPr>
                        <a:t>用户</a:t>
                      </a:r>
                    </a:p>
                  </a:txBody>
                  <a:tcPr marL="6644" marR="6644" marT="6644" marB="0" anchor="ctr">
                    <a:solidFill>
                      <a:schemeClr val="bg1">
                        <a:lumMod val="85000"/>
                      </a:schemeClr>
                    </a:solidFill>
                  </a:tcPr>
                </a:tc>
                <a:tc>
                  <a:txBody>
                    <a:bodyPr/>
                    <a:lstStyle/>
                    <a:p>
                      <a:pPr marL="0" algn="ctr" defTabSz="914400" rtl="0" eaLnBrk="1" fontAlgn="ctr" latinLnBrk="0" hangingPunct="1"/>
                      <a:r>
                        <a:rPr lang="zh-CN" altLang="en-US" sz="600" b="1" u="none" strike="noStrike" kern="1200" dirty="0">
                          <a:solidFill>
                            <a:schemeClr val="dk1"/>
                          </a:solidFill>
                          <a:effectLst/>
                          <a:latin typeface="微软雅黑" panose="020B0503020204020204" pitchFamily="34" charset="-122"/>
                          <a:ea typeface="微软雅黑" panose="020B0503020204020204" pitchFamily="34" charset="-122"/>
                          <a:cs typeface="+mn-cs"/>
                        </a:rPr>
                        <a:t>负面情感分数</a:t>
                      </a:r>
                    </a:p>
                  </a:txBody>
                  <a:tcPr marL="6644" marR="6644" marT="6644" marB="0" anchor="ctr">
                    <a:solidFill>
                      <a:schemeClr val="bg1">
                        <a:lumMod val="85000"/>
                      </a:schemeClr>
                    </a:solidFill>
                  </a:tcPr>
                </a:tc>
                <a:tc>
                  <a:txBody>
                    <a:bodyPr/>
                    <a:lstStyle/>
                    <a:p>
                      <a:pPr marL="0" algn="ctr" defTabSz="914400" rtl="0" eaLnBrk="1" fontAlgn="ctr" latinLnBrk="0" hangingPunct="1"/>
                      <a:r>
                        <a:rPr lang="zh-CN" altLang="en-US" sz="600" b="1" u="none" strike="noStrike" kern="1200" dirty="0">
                          <a:solidFill>
                            <a:schemeClr val="dk1"/>
                          </a:solidFill>
                          <a:effectLst/>
                          <a:latin typeface="微软雅黑" panose="020B0503020204020204" pitchFamily="34" charset="-122"/>
                          <a:ea typeface="微软雅黑" panose="020B0503020204020204" pitchFamily="34" charset="-122"/>
                          <a:cs typeface="+mn-cs"/>
                        </a:rPr>
                        <a:t>主要言论</a:t>
                      </a:r>
                    </a:p>
                  </a:txBody>
                  <a:tcPr marL="6644" marR="6644" marT="6644" marB="0" anchor="ctr">
                    <a:solidFill>
                      <a:schemeClr val="bg1">
                        <a:lumMod val="85000"/>
                      </a:schemeClr>
                    </a:solidFill>
                  </a:tcPr>
                </a:tc>
                <a:extLst>
                  <a:ext uri="{0D108BD9-81ED-4DB2-BD59-A6C34878D82A}">
                    <a16:rowId xmlns="" xmlns:a16="http://schemas.microsoft.com/office/drawing/2014/main" val="10000"/>
                  </a:ext>
                </a:extLst>
              </a:tr>
              <a:tr h="644489">
                <a:tc>
                  <a:txBody>
                    <a:bodyPr/>
                    <a:lstStyle/>
                    <a:p>
                      <a:pPr marL="0" algn="ctr" defTabSz="914400" rtl="0" eaLnBrk="1" fontAlgn="ctr" latinLnBrk="0" hangingPunct="1"/>
                      <a:r>
                        <a:rPr 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cirenyuhai@163.com</a:t>
                      </a:r>
                    </a:p>
                  </a:txBody>
                  <a:tcPr marL="6644" marR="6644" marT="6644" marB="0" anchor="ctr">
                    <a:solidFill>
                      <a:schemeClr val="bg1">
                        <a:lumMod val="95000"/>
                      </a:schemeClr>
                    </a:solidFill>
                  </a:tcPr>
                </a:tc>
                <a:tc>
                  <a:txBody>
                    <a:bodyPr/>
                    <a:lstStyle/>
                    <a:p>
                      <a:pPr marL="0" algn="ctr" defTabSz="914400" rtl="0" eaLnBrk="1" fontAlgn="ctr" latinLnBrk="0" hangingPunct="1"/>
                      <a: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t>-77.8</a:t>
                      </a:r>
                    </a:p>
                  </a:txBody>
                  <a:tcPr marL="6644" marR="6644" marT="6644" marB="0" anchor="ctr">
                    <a:solidFill>
                      <a:schemeClr val="bg1">
                        <a:lumMod val="95000"/>
                      </a:schemeClr>
                    </a:solidFill>
                  </a:tcPr>
                </a:tc>
                <a:tc>
                  <a:txBody>
                    <a:bodyPr/>
                    <a:lstStyle/>
                    <a:p>
                      <a:pPr marL="0" algn="ctr" defTabSz="914400" rtl="0" eaLnBrk="1" fontAlgn="ctr" latinLnBrk="0" hangingPunct="1"/>
                      <a:r>
                        <a:rPr lang="zh-CN" altLang="en-US" sz="600" u="none" strike="noStrike" kern="1200">
                          <a:solidFill>
                            <a:schemeClr val="dk1"/>
                          </a:solidFill>
                          <a:effectLst/>
                          <a:latin typeface="微软雅黑" panose="020B0503020204020204" pitchFamily="34" charset="-122"/>
                          <a:ea typeface="微软雅黑" panose="020B0503020204020204" pitchFamily="34" charset="-122"/>
                          <a:cs typeface="+mn-cs"/>
                        </a:rPr>
                        <a:t>辣鸡阿夏！</a:t>
                      </a:r>
                      <a: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a:solidFill>
                            <a:schemeClr val="dk1"/>
                          </a:solidFill>
                          <a:effectLst/>
                          <a:latin typeface="微软雅黑" panose="020B0503020204020204" pitchFamily="34" charset="-122"/>
                          <a:ea typeface="微软雅黑" panose="020B0503020204020204" pitchFamily="34" charset="-122"/>
                          <a:cs typeface="+mn-cs"/>
                        </a:rPr>
                        <a:t>辣鸡阿夏</a:t>
                      </a:r>
                      <a: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a:solidFill>
                            <a:schemeClr val="dk1"/>
                          </a:solidFill>
                          <a:effectLst/>
                          <a:latin typeface="微软雅黑" panose="020B0503020204020204" pitchFamily="34" charset="-122"/>
                          <a:ea typeface="微软雅黑" panose="020B0503020204020204" pitchFamily="34" charset="-122"/>
                          <a:cs typeface="+mn-cs"/>
                        </a:rPr>
                        <a:t>辣鸡主播</a:t>
                      </a:r>
                      <a: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a:solidFill>
                            <a:schemeClr val="dk1"/>
                          </a:solidFill>
                          <a:effectLst/>
                          <a:latin typeface="微软雅黑" panose="020B0503020204020204" pitchFamily="34" charset="-122"/>
                          <a:ea typeface="微软雅黑" panose="020B0503020204020204" pitchFamily="34" charset="-122"/>
                          <a:cs typeface="+mn-cs"/>
                        </a:rPr>
                        <a:t>辣鸡</a:t>
                      </a:r>
                      <a: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a:solidFill>
                            <a:schemeClr val="dk1"/>
                          </a:solidFill>
                          <a:effectLst/>
                          <a:latin typeface="微软雅黑" panose="020B0503020204020204" pitchFamily="34" charset="-122"/>
                          <a:ea typeface="微软雅黑" panose="020B0503020204020204" pitchFamily="34" charset="-122"/>
                          <a:cs typeface="+mn-cs"/>
                        </a:rPr>
                        <a:t>辣鸡移动</a:t>
                      </a:r>
                      <a: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a:solidFill>
                            <a:schemeClr val="dk1"/>
                          </a:solidFill>
                          <a:effectLst/>
                          <a:latin typeface="微软雅黑" panose="020B0503020204020204" pitchFamily="34" charset="-122"/>
                          <a:ea typeface="微软雅黑" panose="020B0503020204020204" pitchFamily="34" charset="-122"/>
                          <a:cs typeface="+mn-cs"/>
                        </a:rPr>
                        <a:t>？？？？？？？垃圾阿诚</a:t>
                      </a:r>
                    </a:p>
                  </a:txBody>
                  <a:tcPr marL="6644" marR="6644" marT="6644" marB="0" anchor="ctr">
                    <a:solidFill>
                      <a:schemeClr val="bg1">
                        <a:lumMod val="95000"/>
                      </a:schemeClr>
                    </a:solidFill>
                  </a:tcPr>
                </a:tc>
                <a:extLst>
                  <a:ext uri="{0D108BD9-81ED-4DB2-BD59-A6C34878D82A}">
                    <a16:rowId xmlns="" xmlns:a16="http://schemas.microsoft.com/office/drawing/2014/main" val="10001"/>
                  </a:ext>
                </a:extLst>
              </a:tr>
              <a:tr h="644489">
                <a:tc>
                  <a:txBody>
                    <a:bodyPr/>
                    <a:lstStyle/>
                    <a:p>
                      <a:pPr marL="0" algn="ctr" defTabSz="914400" rtl="0" eaLnBrk="1" fontAlgn="ctr" latinLnBrk="0" hangingPunct="1"/>
                      <a:r>
                        <a:rPr 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587***@tencent.163.com</a:t>
                      </a:r>
                    </a:p>
                  </a:txBody>
                  <a:tcPr marL="6644" marR="6644" marT="6644" marB="0" anchor="ctr">
                    <a:solidFill>
                      <a:schemeClr val="bg1">
                        <a:lumMod val="95000"/>
                      </a:schemeClr>
                    </a:solidFill>
                  </a:tcPr>
                </a:tc>
                <a:tc>
                  <a:txBody>
                    <a:bodyPr/>
                    <a:lstStyle/>
                    <a:p>
                      <a:pPr marL="0" algn="ctr" defTabSz="914400" rtl="0" eaLnBrk="1" fontAlgn="ctr" latinLnBrk="0" hangingPunct="1"/>
                      <a: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t>-70.4</a:t>
                      </a:r>
                    </a:p>
                  </a:txBody>
                  <a:tcPr marL="6644" marR="6644" marT="6644" marB="0" anchor="ctr">
                    <a:solidFill>
                      <a:schemeClr val="bg1">
                        <a:lumMod val="95000"/>
                      </a:schemeClr>
                    </a:solidFill>
                  </a:tcPr>
                </a:tc>
                <a:tc>
                  <a:txBody>
                    <a:bodyPr/>
                    <a:lstStyle/>
                    <a:p>
                      <a:pPr marL="0" algn="ctr" defTabSz="914400" rtl="0" eaLnBrk="1" fontAlgn="ctr" latinLnBrk="0" hangingPunct="1"/>
                      <a:r>
                        <a:rPr lang="zh-CN" altLang="en-US" sz="600" u="none" strike="noStrike" kern="1200">
                          <a:solidFill>
                            <a:schemeClr val="dk1"/>
                          </a:solidFill>
                          <a:effectLst/>
                          <a:latin typeface="微软雅黑" panose="020B0503020204020204" pitchFamily="34" charset="-122"/>
                          <a:ea typeface="微软雅黑" panose="020B0503020204020204" pitchFamily="34" charset="-122"/>
                          <a:cs typeface="+mn-cs"/>
                        </a:rPr>
                        <a:t>这辣鸡主播还嘲讽我</a:t>
                      </a:r>
                      <a: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a:solidFill>
                            <a:schemeClr val="dk1"/>
                          </a:solidFill>
                          <a:effectLst/>
                          <a:latin typeface="微软雅黑" panose="020B0503020204020204" pitchFamily="34" charset="-122"/>
                          <a:ea typeface="微软雅黑" panose="020B0503020204020204" pitchFamily="34" charset="-122"/>
                          <a:cs typeface="+mn-cs"/>
                        </a:rPr>
                        <a:t>垃圾主播</a:t>
                      </a:r>
                      <a: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a:solidFill>
                            <a:schemeClr val="dk1"/>
                          </a:solidFill>
                          <a:effectLst/>
                          <a:latin typeface="微软雅黑" panose="020B0503020204020204" pitchFamily="34" charset="-122"/>
                          <a:ea typeface="微软雅黑" panose="020B0503020204020204" pitchFamily="34" charset="-122"/>
                          <a:cs typeface="+mn-cs"/>
                        </a:rPr>
                        <a:t>辣鸡主播</a:t>
                      </a:r>
                      <a: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a:solidFill>
                            <a:schemeClr val="dk1"/>
                          </a:solidFill>
                          <a:effectLst/>
                          <a:latin typeface="微软雅黑" panose="020B0503020204020204" pitchFamily="34" charset="-122"/>
                          <a:ea typeface="微软雅黑" panose="020B0503020204020204" pitchFamily="34" charset="-122"/>
                          <a:cs typeface="+mn-cs"/>
                        </a:rPr>
                        <a:t>辣鸡主播哈哈哈哈</a:t>
                      </a:r>
                      <a: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a:solidFill>
                            <a:schemeClr val="dk1"/>
                          </a:solidFill>
                          <a:effectLst/>
                          <a:latin typeface="微软雅黑" panose="020B0503020204020204" pitchFamily="34" charset="-122"/>
                          <a:ea typeface="微软雅黑" panose="020B0503020204020204" pitchFamily="34" charset="-122"/>
                          <a:cs typeface="+mn-cs"/>
                        </a:rPr>
                        <a:t>是不是么！辣鸡阿夏</a:t>
                      </a:r>
                      <a: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a:solidFill>
                            <a:schemeClr val="dk1"/>
                          </a:solidFill>
                          <a:effectLst/>
                          <a:latin typeface="微软雅黑" panose="020B0503020204020204" pitchFamily="34" charset="-122"/>
                          <a:ea typeface="微软雅黑" panose="020B0503020204020204" pitchFamily="34" charset="-122"/>
                          <a:cs typeface="+mn-cs"/>
                        </a:rPr>
                        <a:t>辣鸡阿夏</a:t>
                      </a:r>
                    </a:p>
                  </a:txBody>
                  <a:tcPr marL="6644" marR="6644" marT="6644" marB="0" anchor="ctr">
                    <a:solidFill>
                      <a:schemeClr val="bg1">
                        <a:lumMod val="95000"/>
                      </a:schemeClr>
                    </a:solidFill>
                  </a:tcPr>
                </a:tc>
                <a:extLst>
                  <a:ext uri="{0D108BD9-81ED-4DB2-BD59-A6C34878D82A}">
                    <a16:rowId xmlns="" xmlns:a16="http://schemas.microsoft.com/office/drawing/2014/main" val="10002"/>
                  </a:ext>
                </a:extLst>
              </a:tr>
              <a:tr h="644489">
                <a:tc>
                  <a:txBody>
                    <a:bodyPr/>
                    <a:lstStyle/>
                    <a:p>
                      <a:pPr marL="0" algn="ctr" defTabSz="914400" rtl="0" eaLnBrk="1" fontAlgn="ctr" latinLnBrk="0" hangingPunct="1"/>
                      <a:r>
                        <a:rPr lang="en-US" sz="600" u="none" strike="noStrike" kern="1200">
                          <a:solidFill>
                            <a:schemeClr val="dk1"/>
                          </a:solidFill>
                          <a:effectLst/>
                          <a:latin typeface="微软雅黑" panose="020B0503020204020204" pitchFamily="34" charset="-122"/>
                          <a:ea typeface="微软雅黑" panose="020B0503020204020204" pitchFamily="34" charset="-122"/>
                          <a:cs typeface="+mn-cs"/>
                        </a:rPr>
                        <a:t>m17713122958@163.com</a:t>
                      </a:r>
                    </a:p>
                  </a:txBody>
                  <a:tcPr marL="6644" marR="6644" marT="6644" marB="0" anchor="ctr">
                    <a:solidFill>
                      <a:schemeClr val="bg1">
                        <a:lumMod val="95000"/>
                      </a:schemeClr>
                    </a:solidFill>
                  </a:tcPr>
                </a:tc>
                <a:tc>
                  <a:txBody>
                    <a:bodyPr/>
                    <a:lstStyle/>
                    <a:p>
                      <a:pPr marL="0" algn="ctr" defTabSz="914400" rtl="0" eaLnBrk="1" fontAlgn="ctr" latinLnBrk="0" hangingPunct="1"/>
                      <a: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t>-39</a:t>
                      </a:r>
                    </a:p>
                  </a:txBody>
                  <a:tcPr marL="6644" marR="6644" marT="6644" marB="0" anchor="ctr">
                    <a:solidFill>
                      <a:schemeClr val="bg1">
                        <a:lumMod val="95000"/>
                      </a:schemeClr>
                    </a:solidFill>
                  </a:tcPr>
                </a:tc>
                <a:tc>
                  <a:txBody>
                    <a:bodyPr/>
                    <a:lstStyle/>
                    <a:p>
                      <a:pPr marL="0" algn="ctr" defTabSz="914400" rtl="0" eaLnBrk="1" fontAlgn="ctr" latinLnBrk="0" hangingPunct="1"/>
                      <a:r>
                        <a:rPr lang="zh-CN" altLang="en-US" sz="600" u="none" strike="noStrike" kern="1200">
                          <a:solidFill>
                            <a:schemeClr val="dk1"/>
                          </a:solidFill>
                          <a:effectLst/>
                          <a:latin typeface="微软雅黑" panose="020B0503020204020204" pitchFamily="34" charset="-122"/>
                          <a:ea typeface="微软雅黑" panose="020B0503020204020204" pitchFamily="34" charset="-122"/>
                          <a:cs typeface="+mn-cs"/>
                        </a:rPr>
                        <a:t>辣鸡欧洲茶</a:t>
                      </a:r>
                      <a: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a:solidFill>
                            <a:schemeClr val="dk1"/>
                          </a:solidFill>
                          <a:effectLst/>
                          <a:latin typeface="微软雅黑" panose="020B0503020204020204" pitchFamily="34" charset="-122"/>
                          <a:ea typeface="微软雅黑" panose="020B0503020204020204" pitchFamily="34" charset="-122"/>
                          <a:cs typeface="+mn-cs"/>
                        </a:rPr>
                        <a:t>辣鸡欧洲人</a:t>
                      </a:r>
                      <a: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br>
                      <a: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t>...</a:t>
                      </a:r>
                      <a:r>
                        <a:rPr lang="zh-CN" altLang="en-US" sz="600" u="none" strike="noStrike" kern="1200">
                          <a:solidFill>
                            <a:schemeClr val="dk1"/>
                          </a:solidFill>
                          <a:effectLst/>
                          <a:latin typeface="微软雅黑" panose="020B0503020204020204" pitchFamily="34" charset="-122"/>
                          <a:ea typeface="微软雅黑" panose="020B0503020204020204" pitchFamily="34" charset="-122"/>
                          <a:cs typeface="+mn-cs"/>
                        </a:rPr>
                        <a:t>委屈</a:t>
                      </a:r>
                      <a: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a:solidFill>
                            <a:schemeClr val="dk1"/>
                          </a:solidFill>
                          <a:effectLst/>
                          <a:latin typeface="微软雅黑" panose="020B0503020204020204" pitchFamily="34" charset="-122"/>
                          <a:ea typeface="微软雅黑" panose="020B0503020204020204" pitchFamily="34" charset="-122"/>
                          <a:cs typeface="+mn-cs"/>
                        </a:rPr>
                        <a:t>委屈</a:t>
                      </a:r>
                      <a: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a:solidFill>
                            <a:schemeClr val="dk1"/>
                          </a:solidFill>
                          <a:effectLst/>
                          <a:latin typeface="微软雅黑" panose="020B0503020204020204" pitchFamily="34" charset="-122"/>
                          <a:ea typeface="微软雅黑" panose="020B0503020204020204" pitchFamily="34" charset="-122"/>
                          <a:cs typeface="+mn-cs"/>
                        </a:rPr>
                        <a:t>心疼我蓝蛋</a:t>
                      </a:r>
                      <a: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a:solidFill>
                            <a:schemeClr val="dk1"/>
                          </a:solidFill>
                          <a:effectLst/>
                          <a:latin typeface="微软雅黑" panose="020B0503020204020204" pitchFamily="34" charset="-122"/>
                          <a:ea typeface="微软雅黑" panose="020B0503020204020204" pitchFamily="34" charset="-122"/>
                          <a:cs typeface="+mn-cs"/>
                        </a:rPr>
                        <a:t>无聊不是妹子？？？？？？？？？</a:t>
                      </a:r>
                    </a:p>
                  </a:txBody>
                  <a:tcPr marL="6644" marR="6644" marT="6644" marB="0" anchor="ctr">
                    <a:solidFill>
                      <a:schemeClr val="bg1">
                        <a:lumMod val="95000"/>
                      </a:schemeClr>
                    </a:solidFill>
                  </a:tcPr>
                </a:tc>
                <a:extLst>
                  <a:ext uri="{0D108BD9-81ED-4DB2-BD59-A6C34878D82A}">
                    <a16:rowId xmlns="" xmlns:a16="http://schemas.microsoft.com/office/drawing/2014/main" val="10003"/>
                  </a:ext>
                </a:extLst>
              </a:tr>
              <a:tr h="538182">
                <a:tc>
                  <a:txBody>
                    <a:bodyPr/>
                    <a:lstStyle/>
                    <a:p>
                      <a:pPr marL="0" algn="ctr" defTabSz="914400" rtl="0" eaLnBrk="1" fontAlgn="ctr" latinLnBrk="0" hangingPunct="1"/>
                      <a:r>
                        <a:rPr lang="en-US" sz="600" u="none" strike="noStrike" kern="1200">
                          <a:solidFill>
                            <a:schemeClr val="dk1"/>
                          </a:solidFill>
                          <a:effectLst/>
                          <a:latin typeface="微软雅黑" panose="020B0503020204020204" pitchFamily="34" charset="-122"/>
                          <a:ea typeface="微软雅黑" panose="020B0503020204020204" pitchFamily="34" charset="-122"/>
                          <a:cs typeface="+mn-cs"/>
                        </a:rPr>
                        <a:t>qq907156641@163.com</a:t>
                      </a:r>
                    </a:p>
                  </a:txBody>
                  <a:tcPr marL="6644" marR="6644" marT="6644" marB="0" anchor="ctr">
                    <a:solidFill>
                      <a:schemeClr val="bg1">
                        <a:lumMod val="95000"/>
                      </a:schemeClr>
                    </a:solidFill>
                  </a:tcPr>
                </a:tc>
                <a:tc>
                  <a:txBody>
                    <a:bodyPr/>
                    <a:lstStyle/>
                    <a:p>
                      <a:pPr marL="0" algn="ctr" defTabSz="914400" rtl="0" eaLnBrk="1" fontAlgn="ctr" latinLnBrk="0" hangingPunct="1"/>
                      <a: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t>-28.8</a:t>
                      </a:r>
                    </a:p>
                  </a:txBody>
                  <a:tcPr marL="6644" marR="6644" marT="6644" marB="0" anchor="ctr">
                    <a:solidFill>
                      <a:schemeClr val="bg1">
                        <a:lumMod val="95000"/>
                      </a:schemeClr>
                    </a:solidFill>
                  </a:tcPr>
                </a:tc>
                <a:tc>
                  <a:txBody>
                    <a:bodyPr/>
                    <a:lstStyle/>
                    <a:p>
                      <a:pPr marL="0" algn="ctr" defTabSz="914400" rtl="0" eaLnBrk="1" fontAlgn="ctr" latinLnBrk="0" hangingPunct="1"/>
                      <a:r>
                        <a:rPr lang="zh-CN" alt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不心疼不心疼</a:t>
                      </a:r>
                      <a: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再看看自己的辣鸡破势哎</a:t>
                      </a:r>
                      <a: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辣鸡非洲饿鬼！！！</a:t>
                      </a:r>
                      <a: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哇真的心疼</a:t>
                      </a:r>
                      <a: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心疼她</a:t>
                      </a:r>
                      <a: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t>&gt;&gt;</a:t>
                      </a:r>
                      <a:r>
                        <a:rPr lang="zh-CN" alt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心疼</a:t>
                      </a:r>
                    </a:p>
                  </a:txBody>
                  <a:tcPr marL="6644" marR="6644" marT="6644" marB="0" anchor="ctr">
                    <a:solidFill>
                      <a:schemeClr val="bg1">
                        <a:lumMod val="95000"/>
                      </a:schemeClr>
                    </a:solidFill>
                  </a:tcPr>
                </a:tc>
                <a:extLst>
                  <a:ext uri="{0D108BD9-81ED-4DB2-BD59-A6C34878D82A}">
                    <a16:rowId xmlns="" xmlns:a16="http://schemas.microsoft.com/office/drawing/2014/main" val="10004"/>
                  </a:ext>
                </a:extLst>
              </a:tr>
              <a:tr h="644489">
                <a:tc>
                  <a:txBody>
                    <a:bodyPr/>
                    <a:lstStyle/>
                    <a:p>
                      <a:pPr marL="0" algn="ctr" defTabSz="914400" rtl="0" eaLnBrk="1" fontAlgn="ctr" latinLnBrk="0" hangingPunct="1"/>
                      <a:r>
                        <a:rPr lang="en-US" sz="600" u="none" strike="noStrike" kern="1200">
                          <a:solidFill>
                            <a:schemeClr val="dk1"/>
                          </a:solidFill>
                          <a:effectLst/>
                          <a:latin typeface="微软雅黑" panose="020B0503020204020204" pitchFamily="34" charset="-122"/>
                          <a:ea typeface="微软雅黑" panose="020B0503020204020204" pitchFamily="34" charset="-122"/>
                          <a:cs typeface="+mn-cs"/>
                        </a:rPr>
                        <a:t>z15757129309@163.com</a:t>
                      </a:r>
                    </a:p>
                  </a:txBody>
                  <a:tcPr marL="6644" marR="6644" marT="6644" marB="0" anchor="ctr">
                    <a:solidFill>
                      <a:schemeClr val="bg1">
                        <a:lumMod val="95000"/>
                      </a:schemeClr>
                    </a:solidFill>
                  </a:tcPr>
                </a:tc>
                <a:tc>
                  <a:txBody>
                    <a:bodyPr/>
                    <a:lstStyle/>
                    <a:p>
                      <a:pPr marL="0" algn="ctr" defTabSz="914400" rtl="0" eaLnBrk="1" fontAlgn="ctr" latinLnBrk="0" hangingPunct="1"/>
                      <a: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t>-24</a:t>
                      </a:r>
                    </a:p>
                  </a:txBody>
                  <a:tcPr marL="6644" marR="6644" marT="6644" marB="0" anchor="ctr">
                    <a:solidFill>
                      <a:schemeClr val="bg1">
                        <a:lumMod val="95000"/>
                      </a:schemeClr>
                    </a:solidFill>
                  </a:tcPr>
                </a:tc>
                <a:tc>
                  <a:txBody>
                    <a:bodyPr/>
                    <a:lstStyle/>
                    <a:p>
                      <a:pPr marL="0" algn="ctr" defTabSz="914400" rtl="0" eaLnBrk="1" fontAlgn="ctr" latinLnBrk="0" hangingPunct="1"/>
                      <a:r>
                        <a:rPr lang="zh-CN" alt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卡到我想哭</a:t>
                      </a:r>
                      <a: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想哭</a:t>
                      </a:r>
                      <a: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阿夏也不喜欢我</a:t>
                      </a:r>
                      <a: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难受</a:t>
                      </a:r>
                      <a: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我晚上十点钟就开始困了</a:t>
                      </a:r>
                      <a: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甚至开始困了</a:t>
                      </a:r>
                    </a:p>
                  </a:txBody>
                  <a:tcPr marL="6644" marR="6644" marT="6644" marB="0" anchor="ctr">
                    <a:solidFill>
                      <a:schemeClr val="bg1">
                        <a:lumMod val="95000"/>
                      </a:schemeClr>
                    </a:solidFill>
                  </a:tcPr>
                </a:tc>
                <a:extLst>
                  <a:ext uri="{0D108BD9-81ED-4DB2-BD59-A6C34878D82A}">
                    <a16:rowId xmlns="" xmlns:a16="http://schemas.microsoft.com/office/drawing/2014/main" val="10005"/>
                  </a:ext>
                </a:extLst>
              </a:tr>
            </a:tbl>
          </a:graphicData>
        </a:graphic>
      </p:graphicFrame>
      <p:graphicFrame>
        <p:nvGraphicFramePr>
          <p:cNvPr id="9" name="表格 8"/>
          <p:cNvGraphicFramePr>
            <a:graphicFrameLocks noGrp="1"/>
          </p:cNvGraphicFramePr>
          <p:nvPr>
            <p:extLst/>
          </p:nvPr>
        </p:nvGraphicFramePr>
        <p:xfrm>
          <a:off x="590224" y="1829718"/>
          <a:ext cx="3923303" cy="3262312"/>
        </p:xfrm>
        <a:graphic>
          <a:graphicData uri="http://schemas.openxmlformats.org/drawingml/2006/table">
            <a:tbl>
              <a:tblPr>
                <a:tableStyleId>{5C22544A-7EE6-4342-B048-85BDC9FD1C3A}</a:tableStyleId>
              </a:tblPr>
              <a:tblGrid>
                <a:gridCol w="1734214">
                  <a:extLst>
                    <a:ext uri="{9D8B030D-6E8A-4147-A177-3AD203B41FA5}">
                      <a16:colId xmlns="" xmlns:a16="http://schemas.microsoft.com/office/drawing/2014/main" val="20000"/>
                    </a:ext>
                  </a:extLst>
                </a:gridCol>
                <a:gridCol w="646776">
                  <a:extLst>
                    <a:ext uri="{9D8B030D-6E8A-4147-A177-3AD203B41FA5}">
                      <a16:colId xmlns="" xmlns:a16="http://schemas.microsoft.com/office/drawing/2014/main" val="20001"/>
                    </a:ext>
                  </a:extLst>
                </a:gridCol>
                <a:gridCol w="1542313">
                  <a:extLst>
                    <a:ext uri="{9D8B030D-6E8A-4147-A177-3AD203B41FA5}">
                      <a16:colId xmlns="" xmlns:a16="http://schemas.microsoft.com/office/drawing/2014/main" val="20002"/>
                    </a:ext>
                  </a:extLst>
                </a:gridCol>
              </a:tblGrid>
              <a:tr h="156364">
                <a:tc>
                  <a:txBody>
                    <a:bodyPr/>
                    <a:lstStyle/>
                    <a:p>
                      <a:pPr marL="0" algn="ctr" defTabSz="914400" rtl="0" eaLnBrk="1" fontAlgn="ctr" latinLnBrk="0" hangingPunct="1"/>
                      <a:r>
                        <a:rPr lang="zh-CN" altLang="en-US" sz="600" b="1" u="none" strike="noStrike" kern="1200" dirty="0">
                          <a:solidFill>
                            <a:schemeClr val="dk1"/>
                          </a:solidFill>
                          <a:effectLst/>
                          <a:latin typeface="微软雅黑" panose="020B0503020204020204" pitchFamily="34" charset="-122"/>
                          <a:ea typeface="微软雅黑" panose="020B0503020204020204" pitchFamily="34" charset="-122"/>
                          <a:cs typeface="+mn-cs"/>
                        </a:rPr>
                        <a:t>用户</a:t>
                      </a:r>
                    </a:p>
                  </a:txBody>
                  <a:tcPr marL="7107" marR="7107" marT="7107" marB="0" anchor="ctr">
                    <a:solidFill>
                      <a:schemeClr val="bg1">
                        <a:lumMod val="85000"/>
                      </a:schemeClr>
                    </a:solidFill>
                  </a:tcPr>
                </a:tc>
                <a:tc>
                  <a:txBody>
                    <a:bodyPr/>
                    <a:lstStyle/>
                    <a:p>
                      <a:pPr marL="0" algn="ctr" defTabSz="914400" rtl="0" eaLnBrk="1" fontAlgn="ctr" latinLnBrk="0" hangingPunct="1"/>
                      <a:r>
                        <a:rPr lang="zh-CN" altLang="en-US" sz="600" b="1" u="none" strike="noStrike" kern="1200" dirty="0">
                          <a:solidFill>
                            <a:schemeClr val="dk1"/>
                          </a:solidFill>
                          <a:effectLst/>
                          <a:latin typeface="微软雅黑" panose="020B0503020204020204" pitchFamily="34" charset="-122"/>
                          <a:ea typeface="微软雅黑" panose="020B0503020204020204" pitchFamily="34" charset="-122"/>
                          <a:cs typeface="+mn-cs"/>
                        </a:rPr>
                        <a:t>负面情感分数</a:t>
                      </a:r>
                    </a:p>
                  </a:txBody>
                  <a:tcPr marL="7107" marR="7107" marT="7107" marB="0" anchor="ctr">
                    <a:solidFill>
                      <a:schemeClr val="bg1">
                        <a:lumMod val="85000"/>
                      </a:schemeClr>
                    </a:solidFill>
                  </a:tcPr>
                </a:tc>
                <a:tc>
                  <a:txBody>
                    <a:bodyPr/>
                    <a:lstStyle/>
                    <a:p>
                      <a:pPr marL="0" algn="ctr" defTabSz="914400" rtl="0" eaLnBrk="1" fontAlgn="ctr" latinLnBrk="0" hangingPunct="1"/>
                      <a:r>
                        <a:rPr lang="zh-CN" altLang="en-US" sz="600" b="1" u="none" strike="noStrike" kern="1200" dirty="0">
                          <a:solidFill>
                            <a:schemeClr val="dk1"/>
                          </a:solidFill>
                          <a:effectLst/>
                          <a:latin typeface="微软雅黑" panose="020B0503020204020204" pitchFamily="34" charset="-122"/>
                          <a:ea typeface="微软雅黑" panose="020B0503020204020204" pitchFamily="34" charset="-122"/>
                          <a:cs typeface="+mn-cs"/>
                        </a:rPr>
                        <a:t>主要言论</a:t>
                      </a:r>
                    </a:p>
                  </a:txBody>
                  <a:tcPr marL="7107" marR="7107" marT="7107" marB="0" anchor="ctr">
                    <a:solidFill>
                      <a:schemeClr val="bg1">
                        <a:lumMod val="85000"/>
                      </a:schemeClr>
                    </a:solidFill>
                  </a:tcPr>
                </a:tc>
                <a:extLst>
                  <a:ext uri="{0D108BD9-81ED-4DB2-BD59-A6C34878D82A}">
                    <a16:rowId xmlns="" xmlns:a16="http://schemas.microsoft.com/office/drawing/2014/main" val="10000"/>
                  </a:ext>
                </a:extLst>
              </a:tr>
              <a:tr h="689421">
                <a:tc>
                  <a:txBody>
                    <a:bodyPr/>
                    <a:lstStyle/>
                    <a:p>
                      <a:pPr marL="0" algn="ctr" defTabSz="914400" rtl="0" eaLnBrk="1" fontAlgn="ctr" latinLnBrk="0" hangingPunct="1"/>
                      <a:r>
                        <a:rPr 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oep***@wx.163.com</a:t>
                      </a:r>
                    </a:p>
                  </a:txBody>
                  <a:tcPr marL="7107" marR="7107" marT="7107" marB="0" anchor="ctr">
                    <a:solidFill>
                      <a:schemeClr val="bg1">
                        <a:lumMod val="95000"/>
                      </a:schemeClr>
                    </a:solidFill>
                  </a:tcPr>
                </a:tc>
                <a:tc>
                  <a:txBody>
                    <a:bodyPr/>
                    <a:lstStyle/>
                    <a:p>
                      <a:pPr marL="0" algn="ctr" defTabSz="914400" rtl="0" eaLnBrk="1" fontAlgn="ctr" latinLnBrk="0" hangingPunct="1"/>
                      <a: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t>-18.6</a:t>
                      </a:r>
                    </a:p>
                  </a:txBody>
                  <a:tcPr marL="7107" marR="7107" marT="7107" marB="0" anchor="ctr">
                    <a:solidFill>
                      <a:schemeClr val="bg1">
                        <a:lumMod val="95000"/>
                      </a:schemeClr>
                    </a:solidFill>
                  </a:tcPr>
                </a:tc>
                <a:tc>
                  <a:txBody>
                    <a:bodyPr/>
                    <a:lstStyle/>
                    <a:p>
                      <a:pPr marL="0" algn="ctr" defTabSz="914400" rtl="0" eaLnBrk="1" fontAlgn="ctr" latinLnBrk="0" hangingPunct="1"/>
                      <a:r>
                        <a:rPr lang="zh-CN" altLang="en-US" sz="600" u="none" strike="noStrike" kern="1200">
                          <a:solidFill>
                            <a:schemeClr val="dk1"/>
                          </a:solidFill>
                          <a:effectLst/>
                          <a:latin typeface="微软雅黑" panose="020B0503020204020204" pitchFamily="34" charset="-122"/>
                          <a:ea typeface="微软雅黑" panose="020B0503020204020204" pitchFamily="34" charset="-122"/>
                          <a:cs typeface="+mn-cs"/>
                        </a:rPr>
                        <a:t>在不让我扫码，我要投诉你</a:t>
                      </a:r>
                      <a: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a:solidFill>
                            <a:schemeClr val="dk1"/>
                          </a:solidFill>
                          <a:effectLst/>
                          <a:latin typeface="微软雅黑" panose="020B0503020204020204" pitchFamily="34" charset="-122"/>
                          <a:ea typeface="微软雅黑" panose="020B0503020204020204" pitchFamily="34" charset="-122"/>
                          <a:cs typeface="+mn-cs"/>
                        </a:rPr>
                        <a:t>其中一个就好，太多没用</a:t>
                      </a:r>
                      <a: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a:solidFill>
                            <a:schemeClr val="dk1"/>
                          </a:solidFill>
                          <a:effectLst/>
                          <a:latin typeface="微软雅黑" panose="020B0503020204020204" pitchFamily="34" charset="-122"/>
                          <a:ea typeface="微软雅黑" panose="020B0503020204020204" pitchFamily="34" charset="-122"/>
                          <a:cs typeface="+mn-cs"/>
                        </a:rPr>
                        <a:t>哪个对你没用</a:t>
                      </a:r>
                      <a: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a:solidFill>
                            <a:schemeClr val="dk1"/>
                          </a:solidFill>
                          <a:effectLst/>
                          <a:latin typeface="微软雅黑" panose="020B0503020204020204" pitchFamily="34" charset="-122"/>
                          <a:ea typeface="微软雅黑" panose="020B0503020204020204" pitchFamily="34" charset="-122"/>
                          <a:cs typeface="+mn-cs"/>
                        </a:rPr>
                        <a:t>我一共</a:t>
                      </a:r>
                      <a: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t>5</a:t>
                      </a:r>
                      <a:r>
                        <a:rPr lang="zh-CN" altLang="en-US" sz="600" u="none" strike="noStrike" kern="1200">
                          <a:solidFill>
                            <a:schemeClr val="dk1"/>
                          </a:solidFill>
                          <a:effectLst/>
                          <a:latin typeface="微软雅黑" panose="020B0503020204020204" pitchFamily="34" charset="-122"/>
                          <a:ea typeface="微软雅黑" panose="020B0503020204020204" pitchFamily="34" charset="-122"/>
                          <a:cs typeface="+mn-cs"/>
                        </a:rPr>
                        <a:t>个号挖高宝，都是给我挖积分，精华，低内胆，低兽决，垃圾兽决</a:t>
                      </a:r>
                      <a: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t>&gt;&gt;</a:t>
                      </a:r>
                      <a:r>
                        <a:rPr lang="zh-CN" altLang="en-US" sz="600" u="none" strike="noStrike" kern="1200">
                          <a:solidFill>
                            <a:schemeClr val="dk1"/>
                          </a:solidFill>
                          <a:effectLst/>
                          <a:latin typeface="微软雅黑" panose="020B0503020204020204" pitchFamily="34" charset="-122"/>
                          <a:ea typeface="微软雅黑" panose="020B0503020204020204" pitchFamily="34" charset="-122"/>
                          <a:cs typeface="+mn-cs"/>
                        </a:rPr>
                        <a:t>踢我投诉你</a:t>
                      </a:r>
                    </a:p>
                  </a:txBody>
                  <a:tcPr marL="7107" marR="7107" marT="7107" marB="0" anchor="ctr">
                    <a:solidFill>
                      <a:schemeClr val="bg1">
                        <a:lumMod val="95000"/>
                      </a:schemeClr>
                    </a:solidFill>
                  </a:tcPr>
                </a:tc>
                <a:extLst>
                  <a:ext uri="{0D108BD9-81ED-4DB2-BD59-A6C34878D82A}">
                    <a16:rowId xmlns="" xmlns:a16="http://schemas.microsoft.com/office/drawing/2014/main" val="10001"/>
                  </a:ext>
                </a:extLst>
              </a:tr>
              <a:tr h="689421">
                <a:tc>
                  <a:txBody>
                    <a:bodyPr/>
                    <a:lstStyle/>
                    <a:p>
                      <a:pPr marL="0" algn="ctr" defTabSz="914400" rtl="0" eaLnBrk="1" fontAlgn="ctr" latinLnBrk="0" hangingPunct="1"/>
                      <a:r>
                        <a:rPr 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oep***@wx.163.com</a:t>
                      </a:r>
                    </a:p>
                  </a:txBody>
                  <a:tcPr marL="7107" marR="7107" marT="7107" marB="0" anchor="ctr">
                    <a:solidFill>
                      <a:schemeClr val="bg1">
                        <a:lumMod val="95000"/>
                      </a:schemeClr>
                    </a:solidFill>
                  </a:tcPr>
                </a:tc>
                <a:tc>
                  <a:txBody>
                    <a:bodyPr/>
                    <a:lstStyle/>
                    <a:p>
                      <a:pPr marL="0" algn="ctr" defTabSz="914400" rtl="0" eaLnBrk="1" fontAlgn="ctr" latinLnBrk="0" hangingPunct="1"/>
                      <a: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t>-16.4</a:t>
                      </a:r>
                    </a:p>
                  </a:txBody>
                  <a:tcPr marL="7107" marR="7107" marT="7107" marB="0" anchor="ctr">
                    <a:solidFill>
                      <a:schemeClr val="bg1">
                        <a:lumMod val="95000"/>
                      </a:schemeClr>
                    </a:solidFill>
                  </a:tcPr>
                </a:tc>
                <a:tc>
                  <a:txBody>
                    <a:bodyPr/>
                    <a:lstStyle/>
                    <a:p>
                      <a:pPr marL="0" algn="ctr" defTabSz="914400" rtl="0" eaLnBrk="1" fontAlgn="ctr" latinLnBrk="0" hangingPunct="1"/>
                      <a:r>
                        <a:rPr lang="zh-CN" altLang="en-US" sz="600" u="none" strike="noStrike" kern="1200">
                          <a:solidFill>
                            <a:schemeClr val="dk1"/>
                          </a:solidFill>
                          <a:effectLst/>
                          <a:latin typeface="微软雅黑" panose="020B0503020204020204" pitchFamily="34" charset="-122"/>
                          <a:ea typeface="微软雅黑" panose="020B0503020204020204" pitchFamily="34" charset="-122"/>
                          <a:cs typeface="+mn-cs"/>
                        </a:rPr>
                        <a:t>还骂我渣渣</a:t>
                      </a:r>
                      <a: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a:solidFill>
                            <a:schemeClr val="dk1"/>
                          </a:solidFill>
                          <a:effectLst/>
                          <a:latin typeface="微软雅黑" panose="020B0503020204020204" pitchFamily="34" charset="-122"/>
                          <a:ea typeface="微软雅黑" panose="020B0503020204020204" pitchFamily="34" charset="-122"/>
                          <a:cs typeface="+mn-cs"/>
                        </a:rPr>
                        <a:t>在群里骂我</a:t>
                      </a:r>
                      <a: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a:solidFill>
                            <a:schemeClr val="dk1"/>
                          </a:solidFill>
                          <a:effectLst/>
                          <a:latin typeface="微软雅黑" panose="020B0503020204020204" pitchFamily="34" charset="-122"/>
                          <a:ea typeface="微软雅黑" panose="020B0503020204020204" pitchFamily="34" charset="-122"/>
                          <a:cs typeface="+mn-cs"/>
                        </a:rPr>
                        <a:t>你是不是傻了苍苍</a:t>
                      </a:r>
                      <a: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a:solidFill>
                            <a:schemeClr val="dk1"/>
                          </a:solidFill>
                          <a:effectLst/>
                          <a:latin typeface="微软雅黑" panose="020B0503020204020204" pitchFamily="34" charset="-122"/>
                          <a:ea typeface="微软雅黑" panose="020B0503020204020204" pitchFamily="34" charset="-122"/>
                          <a:cs typeface="+mn-cs"/>
                        </a:rPr>
                        <a:t>算了我去睡觉无聊死了</a:t>
                      </a:r>
                      <a: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a:solidFill>
                            <a:schemeClr val="dk1"/>
                          </a:solidFill>
                          <a:effectLst/>
                          <a:latin typeface="微软雅黑" panose="020B0503020204020204" pitchFamily="34" charset="-122"/>
                          <a:ea typeface="微软雅黑" panose="020B0503020204020204" pitchFamily="34" charset="-122"/>
                          <a:cs typeface="+mn-cs"/>
                        </a:rPr>
                        <a:t>无聊到刷礼物</a:t>
                      </a:r>
                      <a: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a:solidFill>
                            <a:schemeClr val="dk1"/>
                          </a:solidFill>
                          <a:effectLst/>
                          <a:latin typeface="微软雅黑" panose="020B0503020204020204" pitchFamily="34" charset="-122"/>
                          <a:ea typeface="微软雅黑" panose="020B0503020204020204" pitchFamily="34" charset="-122"/>
                          <a:cs typeface="+mn-cs"/>
                        </a:rPr>
                        <a:t>现在我闲的慌</a:t>
                      </a:r>
                    </a:p>
                  </a:txBody>
                  <a:tcPr marL="7107" marR="7107" marT="7107" marB="0" anchor="ctr">
                    <a:solidFill>
                      <a:schemeClr val="bg1">
                        <a:lumMod val="95000"/>
                      </a:schemeClr>
                    </a:solidFill>
                  </a:tcPr>
                </a:tc>
                <a:extLst>
                  <a:ext uri="{0D108BD9-81ED-4DB2-BD59-A6C34878D82A}">
                    <a16:rowId xmlns="" xmlns:a16="http://schemas.microsoft.com/office/drawing/2014/main" val="10002"/>
                  </a:ext>
                </a:extLst>
              </a:tr>
              <a:tr h="689421">
                <a:tc>
                  <a:txBody>
                    <a:bodyPr/>
                    <a:lstStyle/>
                    <a:p>
                      <a:pPr marL="0" algn="ctr" defTabSz="914400" rtl="0" eaLnBrk="1" fontAlgn="ctr" latinLnBrk="0" hangingPunct="1"/>
                      <a:r>
                        <a:rPr lang="en-US" sz="600" u="none" strike="noStrike" kern="1200">
                          <a:solidFill>
                            <a:schemeClr val="dk1"/>
                          </a:solidFill>
                          <a:effectLst/>
                          <a:latin typeface="微软雅黑" panose="020B0503020204020204" pitchFamily="34" charset="-122"/>
                          <a:ea typeface="微软雅黑" panose="020B0503020204020204" pitchFamily="34" charset="-122"/>
                          <a:cs typeface="+mn-cs"/>
                        </a:rPr>
                        <a:t>m15800100736_1@163.com</a:t>
                      </a:r>
                    </a:p>
                  </a:txBody>
                  <a:tcPr marL="7107" marR="7107" marT="7107" marB="0" anchor="ctr">
                    <a:solidFill>
                      <a:schemeClr val="bg1">
                        <a:lumMod val="95000"/>
                      </a:schemeClr>
                    </a:solidFill>
                  </a:tcPr>
                </a:tc>
                <a:tc>
                  <a:txBody>
                    <a:bodyPr/>
                    <a:lstStyle/>
                    <a:p>
                      <a:pPr marL="0" algn="ctr" defTabSz="914400" rtl="0" eaLnBrk="1" fontAlgn="ctr" latinLnBrk="0" hangingPunct="1"/>
                      <a: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t>-14.8</a:t>
                      </a:r>
                    </a:p>
                  </a:txBody>
                  <a:tcPr marL="7107" marR="7107" marT="7107" marB="0" anchor="ctr">
                    <a:solidFill>
                      <a:schemeClr val="bg1">
                        <a:lumMod val="95000"/>
                      </a:schemeClr>
                    </a:solidFill>
                  </a:tcPr>
                </a:tc>
                <a:tc>
                  <a:txBody>
                    <a:bodyPr/>
                    <a:lstStyle/>
                    <a:p>
                      <a:pPr marL="0" algn="ctr" defTabSz="914400" rtl="0" eaLnBrk="1" fontAlgn="ctr" latinLnBrk="0" hangingPunct="1"/>
                      <a:r>
                        <a:rPr lang="zh-CN" alt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卧槽？五傻子</a:t>
                      </a:r>
                      <a: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日常掉线主播你好</a:t>
                      </a:r>
                      <a: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无聊玩玩而已</a:t>
                      </a:r>
                      <a: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真无聊</a:t>
                      </a:r>
                      <a: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日常掉线主播</a:t>
                      </a:r>
                      <a: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卧槽？等级比佳哥还高</a:t>
                      </a:r>
                    </a:p>
                  </a:txBody>
                  <a:tcPr marL="7107" marR="7107" marT="7107" marB="0" anchor="ctr">
                    <a:solidFill>
                      <a:schemeClr val="bg1">
                        <a:lumMod val="95000"/>
                      </a:schemeClr>
                    </a:solidFill>
                  </a:tcPr>
                </a:tc>
                <a:extLst>
                  <a:ext uri="{0D108BD9-81ED-4DB2-BD59-A6C34878D82A}">
                    <a16:rowId xmlns="" xmlns:a16="http://schemas.microsoft.com/office/drawing/2014/main" val="10003"/>
                  </a:ext>
                </a:extLst>
              </a:tr>
              <a:tr h="689421">
                <a:tc>
                  <a:txBody>
                    <a:bodyPr/>
                    <a:lstStyle/>
                    <a:p>
                      <a:pPr marL="0" algn="ctr" defTabSz="914400" rtl="0" eaLnBrk="1" fontAlgn="ctr" latinLnBrk="0" hangingPunct="1"/>
                      <a:r>
                        <a:rPr lang="en-US" sz="600" u="none" strike="noStrike" kern="1200">
                          <a:solidFill>
                            <a:schemeClr val="dk1"/>
                          </a:solidFill>
                          <a:effectLst/>
                          <a:latin typeface="微软雅黑" panose="020B0503020204020204" pitchFamily="34" charset="-122"/>
                          <a:ea typeface="微软雅黑" panose="020B0503020204020204" pitchFamily="34" charset="-122"/>
                          <a:cs typeface="+mn-cs"/>
                        </a:rPr>
                        <a:t>58e***@tencent.163.com</a:t>
                      </a:r>
                    </a:p>
                  </a:txBody>
                  <a:tcPr marL="7107" marR="7107" marT="7107" marB="0" anchor="ctr">
                    <a:solidFill>
                      <a:schemeClr val="bg1">
                        <a:lumMod val="95000"/>
                      </a:schemeClr>
                    </a:solidFill>
                  </a:tcPr>
                </a:tc>
                <a:tc>
                  <a:txBody>
                    <a:bodyPr/>
                    <a:lstStyle/>
                    <a:p>
                      <a:pPr marL="0" algn="ctr" defTabSz="914400" rtl="0" eaLnBrk="1" fontAlgn="ctr" latinLnBrk="0" hangingPunct="1"/>
                      <a: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t>-12</a:t>
                      </a:r>
                    </a:p>
                  </a:txBody>
                  <a:tcPr marL="7107" marR="7107" marT="7107" marB="0" anchor="ctr">
                    <a:solidFill>
                      <a:schemeClr val="bg1">
                        <a:lumMod val="95000"/>
                      </a:schemeClr>
                    </a:solidFill>
                  </a:tcPr>
                </a:tc>
                <a:tc>
                  <a:txBody>
                    <a:bodyPr/>
                    <a:lstStyle/>
                    <a:p>
                      <a:pPr marL="0" algn="ctr" defTabSz="914400" rtl="0" eaLnBrk="1" fontAlgn="ctr" latinLnBrk="0" hangingPunct="1"/>
                      <a:r>
                        <a:rPr lang="zh-CN" alt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卧槽</a:t>
                      </a:r>
                      <a: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我电脑双开太卡光掉线</a:t>
                      </a:r>
                      <a: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你不谢谢夜夜吗？</a:t>
                      </a:r>
                      <a: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卧槽</a:t>
                      </a:r>
                      <a: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别我害怕</a:t>
                      </a:r>
                      <a: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不感谢霸霸吗</a:t>
                      </a:r>
                      <a: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t>》</a:t>
                      </a:r>
                      <a:r>
                        <a:rPr lang="zh-CN" alt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a:t>
                      </a:r>
                    </a:p>
                  </a:txBody>
                  <a:tcPr marL="7107" marR="7107" marT="7107" marB="0" anchor="ctr">
                    <a:solidFill>
                      <a:schemeClr val="bg1">
                        <a:lumMod val="95000"/>
                      </a:schemeClr>
                    </a:solidFill>
                  </a:tcPr>
                </a:tc>
                <a:extLst>
                  <a:ext uri="{0D108BD9-81ED-4DB2-BD59-A6C34878D82A}">
                    <a16:rowId xmlns="" xmlns:a16="http://schemas.microsoft.com/office/drawing/2014/main" val="10004"/>
                  </a:ext>
                </a:extLst>
              </a:tr>
              <a:tr h="348264">
                <a:tc>
                  <a:txBody>
                    <a:bodyPr/>
                    <a:lstStyle/>
                    <a:p>
                      <a:pPr marL="0" algn="ctr" defTabSz="914400" rtl="0" eaLnBrk="1" fontAlgn="ctr" latinLnBrk="0" hangingPunct="1"/>
                      <a:r>
                        <a:rPr 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64e***@tencent.163.com</a:t>
                      </a:r>
                    </a:p>
                  </a:txBody>
                  <a:tcPr marL="7107" marR="7107" marT="7107" marB="0" anchor="ctr">
                    <a:solidFill>
                      <a:schemeClr val="bg1">
                        <a:lumMod val="95000"/>
                      </a:schemeClr>
                    </a:solidFill>
                  </a:tcPr>
                </a:tc>
                <a:tc>
                  <a:txBody>
                    <a:bodyPr/>
                    <a:lstStyle/>
                    <a:p>
                      <a:pPr marL="0" algn="ctr" defTabSz="914400" rtl="0" eaLnBrk="1" fontAlgn="ctr" latinLnBrk="0" hangingPunct="1"/>
                      <a:r>
                        <a:rPr lang="en-US" altLang="zh-CN" sz="600" u="none" strike="noStrike" kern="1200">
                          <a:solidFill>
                            <a:schemeClr val="dk1"/>
                          </a:solidFill>
                          <a:effectLst/>
                          <a:latin typeface="微软雅黑" panose="020B0503020204020204" pitchFamily="34" charset="-122"/>
                          <a:ea typeface="微软雅黑" panose="020B0503020204020204" pitchFamily="34" charset="-122"/>
                          <a:cs typeface="+mn-cs"/>
                        </a:rPr>
                        <a:t>-11.8</a:t>
                      </a:r>
                    </a:p>
                  </a:txBody>
                  <a:tcPr marL="7107" marR="7107" marT="7107" marB="0" anchor="ctr">
                    <a:solidFill>
                      <a:schemeClr val="bg1">
                        <a:lumMod val="95000"/>
                      </a:schemeClr>
                    </a:solidFill>
                  </a:tcPr>
                </a:tc>
                <a:tc>
                  <a:txBody>
                    <a:bodyPr/>
                    <a:lstStyle/>
                    <a:p>
                      <a:pPr marL="0" algn="ctr" defTabSz="914400" rtl="0" eaLnBrk="1" fontAlgn="ctr" latinLnBrk="0" hangingPunct="1"/>
                      <a:r>
                        <a:rPr lang="zh-CN" alt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尴尬的</a:t>
                      </a:r>
                      <a: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t>&gt;&gt;&gt;&gt;&gt;&gt;</a:t>
                      </a:r>
                      <a:b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感觉好尴尬所以就改成尴尬了</a:t>
                      </a:r>
                      <a: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t>&gt;&gt;</a:t>
                      </a:r>
                      <a:b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br>
                      <a:r>
                        <a:rPr lang="zh-CN" altLang="en-US" sz="600" u="none" strike="noStrike" kern="1200" dirty="0">
                          <a:solidFill>
                            <a:schemeClr val="dk1"/>
                          </a:solidFill>
                          <a:effectLst/>
                          <a:latin typeface="微软雅黑" panose="020B0503020204020204" pitchFamily="34" charset="-122"/>
                          <a:ea typeface="微软雅黑" panose="020B0503020204020204" pitchFamily="34" charset="-122"/>
                          <a:cs typeface="+mn-cs"/>
                        </a:rPr>
                        <a:t>这个草是有多尴尬</a:t>
                      </a:r>
                      <a:r>
                        <a:rPr lang="en-US" altLang="zh-CN" sz="600" u="none" strike="noStrike" kern="1200" dirty="0">
                          <a:solidFill>
                            <a:schemeClr val="dk1"/>
                          </a:solidFill>
                          <a:effectLst/>
                          <a:latin typeface="微软雅黑" panose="020B0503020204020204" pitchFamily="34" charset="-122"/>
                          <a:ea typeface="微软雅黑" panose="020B0503020204020204" pitchFamily="34" charset="-122"/>
                          <a:cs typeface="+mn-cs"/>
                        </a:rPr>
                        <a:t>&gt;&gt;</a:t>
                      </a:r>
                    </a:p>
                  </a:txBody>
                  <a:tcPr marL="7107" marR="7107" marT="7107" marB="0" anchor="ctr">
                    <a:solidFill>
                      <a:schemeClr val="bg1">
                        <a:lumMod val="95000"/>
                      </a:schemeClr>
                    </a:solidFill>
                  </a:tcPr>
                </a:tc>
                <a:extLst>
                  <a:ext uri="{0D108BD9-81ED-4DB2-BD59-A6C34878D82A}">
                    <a16:rowId xmlns="" xmlns:a16="http://schemas.microsoft.com/office/drawing/2014/main" val="10005"/>
                  </a:ext>
                </a:extLst>
              </a:tr>
            </a:tbl>
          </a:graphicData>
        </a:graphic>
      </p:graphicFrame>
      <p:sp>
        <p:nvSpPr>
          <p:cNvPr id="10" name="文本框 9"/>
          <p:cNvSpPr txBox="1"/>
          <p:nvPr/>
        </p:nvSpPr>
        <p:spPr>
          <a:xfrm>
            <a:off x="5969327" y="1559631"/>
            <a:ext cx="1296144" cy="261610"/>
          </a:xfrm>
          <a:prstGeom prst="rect">
            <a:avLst/>
          </a:prstGeom>
          <a:noFill/>
        </p:spPr>
        <p:txBody>
          <a:bodyPr wrap="square" rtlCol="0">
            <a:spAutoFit/>
          </a:bodyPr>
          <a:lstStyle/>
          <a:p>
            <a:r>
              <a:rPr lang="zh-CN" altLang="en-US" sz="1050" dirty="0">
                <a:latin typeface="微软雅黑" panose="020B0503020204020204" pitchFamily="34" charset="-122"/>
                <a:ea typeface="微软雅黑" panose="020B0503020204020204" pitchFamily="34" charset="-122"/>
              </a:rPr>
              <a:t>阴阳师</a:t>
            </a:r>
            <a:r>
              <a:rPr lang="en-US" altLang="zh-CN" sz="1050" dirty="0">
                <a:latin typeface="微软雅黑" panose="020B0503020204020204" pitchFamily="34" charset="-122"/>
                <a:ea typeface="微软雅黑" panose="020B0503020204020204" pitchFamily="34" charset="-122"/>
              </a:rPr>
              <a:t>2333</a:t>
            </a:r>
            <a:r>
              <a:rPr lang="zh-CN" altLang="en-US" sz="1050" dirty="0">
                <a:latin typeface="微软雅黑" panose="020B0503020204020204" pitchFamily="34" charset="-122"/>
                <a:ea typeface="微软雅黑" panose="020B0503020204020204" pitchFamily="34" charset="-122"/>
              </a:rPr>
              <a:t>房间</a:t>
            </a:r>
          </a:p>
        </p:txBody>
      </p:sp>
      <p:sp>
        <p:nvSpPr>
          <p:cNvPr id="12" name="文本框 11"/>
          <p:cNvSpPr txBox="1"/>
          <p:nvPr/>
        </p:nvSpPr>
        <p:spPr>
          <a:xfrm>
            <a:off x="959700" y="1039741"/>
            <a:ext cx="7255516" cy="430887"/>
          </a:xfrm>
          <a:prstGeom prst="rect">
            <a:avLst/>
          </a:prstGeom>
          <a:noFill/>
        </p:spPr>
        <p:txBody>
          <a:bodyPr wrap="square" rtlCol="0">
            <a:spAutoFit/>
          </a:bodyPr>
          <a:lstStyle/>
          <a:p>
            <a:pPr algn="ctr"/>
            <a:r>
              <a:rPr lang="zh-CN" altLang="en-US" sz="1050" dirty="0">
                <a:latin typeface="微软雅黑" panose="020B0503020204020204" pitchFamily="34" charset="-122"/>
                <a:ea typeface="微软雅黑" panose="020B0503020204020204" pitchFamily="34" charset="-122"/>
              </a:rPr>
              <a:t>房间内</a:t>
            </a:r>
            <a:r>
              <a:rPr lang="zh-CN" altLang="en-US" sz="1050" b="1" dirty="0">
                <a:solidFill>
                  <a:srgbClr val="FF0000"/>
                </a:solidFill>
                <a:latin typeface="微软雅黑" panose="020B0503020204020204" pitchFamily="34" charset="-122"/>
                <a:ea typeface="微软雅黑" panose="020B0503020204020204" pitchFamily="34" charset="-122"/>
              </a:rPr>
              <a:t>负面情绪</a:t>
            </a:r>
            <a:r>
              <a:rPr lang="en-US" altLang="zh-CN" sz="1050" b="1" dirty="0">
                <a:solidFill>
                  <a:srgbClr val="FF0000"/>
                </a:solidFill>
                <a:latin typeface="微软雅黑" panose="020B0503020204020204" pitchFamily="34" charset="-122"/>
                <a:ea typeface="微软雅黑" panose="020B0503020204020204" pitchFamily="34" charset="-122"/>
              </a:rPr>
              <a:t>top</a:t>
            </a:r>
            <a:r>
              <a:rPr lang="zh-CN" altLang="en-US" sz="1050" b="1" dirty="0">
                <a:solidFill>
                  <a:srgbClr val="FF0000"/>
                </a:solidFill>
                <a:latin typeface="微软雅黑" panose="020B0503020204020204" pitchFamily="34" charset="-122"/>
                <a:ea typeface="微软雅黑" panose="020B0503020204020204" pitchFamily="34" charset="-122"/>
              </a:rPr>
              <a:t>用户</a:t>
            </a:r>
            <a:r>
              <a:rPr lang="zh-CN" altLang="en-US" sz="1050" dirty="0">
                <a:latin typeface="微软雅黑" panose="020B0503020204020204" pitchFamily="34" charset="-122"/>
                <a:ea typeface="微软雅黑" panose="020B0503020204020204" pitchFamily="34" charset="-122"/>
              </a:rPr>
              <a:t>以及其</a:t>
            </a:r>
            <a:r>
              <a:rPr lang="zh-CN" altLang="en-US" sz="1050" b="1" dirty="0">
                <a:solidFill>
                  <a:srgbClr val="FF0000"/>
                </a:solidFill>
                <a:latin typeface="微软雅黑" panose="020B0503020204020204" pitchFamily="34" charset="-122"/>
                <a:ea typeface="微软雅黑" panose="020B0503020204020204" pitchFamily="34" charset="-122"/>
              </a:rPr>
              <a:t>主要言论</a:t>
            </a:r>
            <a:endParaRPr lang="en-US" altLang="zh-CN" sz="1050" b="1" dirty="0">
              <a:solidFill>
                <a:srgbClr val="FF0000"/>
              </a:solidFill>
              <a:latin typeface="微软雅黑" panose="020B0503020204020204" pitchFamily="34" charset="-122"/>
              <a:ea typeface="微软雅黑" panose="020B0503020204020204" pitchFamily="34" charset="-122"/>
            </a:endParaRPr>
          </a:p>
          <a:p>
            <a:pPr algn="ctr"/>
            <a:r>
              <a:rPr lang="zh-CN" altLang="en-US" sz="1050" dirty="0">
                <a:latin typeface="微软雅黑" panose="020B0503020204020204" pitchFamily="34" charset="-122"/>
                <a:ea typeface="微软雅黑" panose="020B0503020204020204" pitchFamily="34" charset="-122"/>
              </a:rPr>
              <a:t>阴阳师房间主要集中与直播，和主播游戏相关较高，而梦幻房间里闲聊吐槽比较多</a:t>
            </a:r>
          </a:p>
        </p:txBody>
      </p:sp>
      <p:sp>
        <p:nvSpPr>
          <p:cNvPr id="11" name="文本框 10">
            <a:extLst>
              <a:ext uri="{FF2B5EF4-FFF2-40B4-BE49-F238E27FC236}">
                <a16:creationId xmlns="" xmlns:a16="http://schemas.microsoft.com/office/drawing/2014/main" id="{3AA9093C-6337-4FA3-B9D2-E4F9E800D194}"/>
              </a:ext>
            </a:extLst>
          </p:cNvPr>
          <p:cNvSpPr txBox="1"/>
          <p:nvPr/>
        </p:nvSpPr>
        <p:spPr>
          <a:xfrm>
            <a:off x="739200" y="728392"/>
            <a:ext cx="2114681" cy="338554"/>
          </a:xfrm>
          <a:prstGeom prst="rect">
            <a:avLst/>
          </a:prstGeom>
          <a:noFill/>
        </p:spPr>
        <p:txBody>
          <a:bodyPr wrap="non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用户群体情绪分析</a:t>
            </a:r>
          </a:p>
        </p:txBody>
      </p:sp>
    </p:spTree>
    <p:extLst>
      <p:ext uri="{BB962C8B-B14F-4D97-AF65-F5344CB8AC3E}">
        <p14:creationId xmlns:p14="http://schemas.microsoft.com/office/powerpoint/2010/main" val="254741452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成果展示</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0"/>
            <a:ext cx="1819132" cy="605383"/>
          </a:xfrm>
          <a:prstGeom prst="rect">
            <a:avLst/>
          </a:prstGeom>
        </p:spPr>
      </p:pic>
      <p:sp>
        <p:nvSpPr>
          <p:cNvPr id="11" name="文本框 10">
            <a:extLst>
              <a:ext uri="{FF2B5EF4-FFF2-40B4-BE49-F238E27FC236}">
                <a16:creationId xmlns="" xmlns:a16="http://schemas.microsoft.com/office/drawing/2014/main" id="{3AA9093C-6337-4FA3-B9D2-E4F9E800D194}"/>
              </a:ext>
            </a:extLst>
          </p:cNvPr>
          <p:cNvSpPr txBox="1"/>
          <p:nvPr/>
        </p:nvSpPr>
        <p:spPr>
          <a:xfrm>
            <a:off x="739200" y="728392"/>
            <a:ext cx="3205236" cy="338554"/>
          </a:xfrm>
          <a:prstGeom prst="rect">
            <a:avLst/>
          </a:prstGeom>
          <a:noFill/>
        </p:spPr>
        <p:txBody>
          <a:bodyPr wrap="none" rtlCol="0">
            <a:spAutoFit/>
          </a:bodyPr>
          <a:lstStyle/>
          <a:p>
            <a:pPr marL="285750" indent="-285750">
              <a:buFont typeface="Arial" panose="020B0604020202020204" pitchFamily="34" charset="0"/>
              <a:buChar char="•"/>
            </a:pPr>
            <a:r>
              <a:rPr lang="en-US" altLang="zh-CN" sz="1600" dirty="0" smtClean="0">
                <a:latin typeface="微软雅黑" panose="020B0503020204020204" pitchFamily="34" charset="-122"/>
                <a:ea typeface="微软雅黑" panose="020B0503020204020204" pitchFamily="34" charset="-122"/>
              </a:rPr>
              <a:t>CC</a:t>
            </a:r>
            <a:r>
              <a:rPr lang="zh-CN" altLang="en-US" sz="1600" dirty="0" smtClean="0">
                <a:latin typeface="微软雅黑" panose="020B0503020204020204" pitchFamily="34" charset="-122"/>
                <a:ea typeface="微软雅黑" panose="020B0503020204020204" pitchFamily="34" charset="-122"/>
              </a:rPr>
              <a:t>直播舆情监控系统（设计）</a:t>
            </a:r>
            <a:endParaRPr lang="zh-CN" altLang="en-US"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899591" y="1347614"/>
            <a:ext cx="7486571" cy="3384376"/>
          </a:xfrm>
          <a:prstGeom prst="rect">
            <a:avLst/>
          </a:prstGeom>
        </p:spPr>
      </p:pic>
    </p:spTree>
    <p:extLst>
      <p:ext uri="{BB962C8B-B14F-4D97-AF65-F5344CB8AC3E}">
        <p14:creationId xmlns:p14="http://schemas.microsoft.com/office/powerpoint/2010/main" val="361708140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1620688" y="411510"/>
            <a:ext cx="4176464" cy="4176455"/>
            <a:chOff x="2312265" y="1869576"/>
            <a:chExt cx="1854306" cy="1854302"/>
          </a:xfrm>
        </p:grpSpPr>
        <p:grpSp>
          <p:nvGrpSpPr>
            <p:cNvPr id="41" name="组合 40"/>
            <p:cNvGrpSpPr/>
            <p:nvPr/>
          </p:nvGrpSpPr>
          <p:grpSpPr>
            <a:xfrm>
              <a:off x="2312265" y="1869576"/>
              <a:ext cx="1854306" cy="1854302"/>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sp>
            <p:nvSpPr>
              <p:cNvPr id="44" name="椭圆 4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grpSp>
        <p:sp>
          <p:nvSpPr>
            <p:cNvPr id="42" name="TextBox 41"/>
            <p:cNvSpPr txBox="1"/>
            <p:nvPr/>
          </p:nvSpPr>
          <p:spPr>
            <a:xfrm>
              <a:off x="3143506" y="2381109"/>
              <a:ext cx="644854" cy="819897"/>
            </a:xfrm>
            <a:prstGeom prst="rect">
              <a:avLst/>
            </a:prstGeom>
            <a:noFill/>
          </p:spPr>
          <p:txBody>
            <a:bodyPr wrap="square" lIns="0" tIns="0" rIns="0" bIns="0" rtlCol="0">
              <a:spAutoFit/>
            </a:bodyPr>
            <a:lstStyle/>
            <a:p>
              <a:pPr algn="ctr"/>
              <a:r>
                <a:rPr lang="zh-CN" altLang="en-US" sz="6000" b="1" dirty="0">
                  <a:solidFill>
                    <a:srgbClr val="007CD0"/>
                  </a:solidFill>
                  <a:latin typeface="微软雅黑" pitchFamily="34" charset="-122"/>
                  <a:ea typeface="微软雅黑" pitchFamily="34" charset="-122"/>
                </a:rPr>
                <a:t>目</a:t>
              </a:r>
              <a:endParaRPr lang="en-US" altLang="zh-CN" sz="6000" b="1" dirty="0">
                <a:solidFill>
                  <a:srgbClr val="007CD0"/>
                </a:solidFill>
                <a:latin typeface="微软雅黑" pitchFamily="34" charset="-122"/>
                <a:ea typeface="微软雅黑" pitchFamily="34" charset="-122"/>
              </a:endParaRPr>
            </a:p>
            <a:p>
              <a:pPr algn="ctr"/>
              <a:r>
                <a:rPr lang="zh-CN" altLang="en-US" sz="6000" b="1" dirty="0">
                  <a:solidFill>
                    <a:srgbClr val="007CD0"/>
                  </a:solidFill>
                  <a:latin typeface="微软雅黑" pitchFamily="34" charset="-122"/>
                  <a:ea typeface="微软雅黑" pitchFamily="34" charset="-122"/>
                </a:rPr>
                <a:t>录</a:t>
              </a:r>
            </a:p>
          </p:txBody>
        </p:sp>
      </p:grpSp>
      <p:sp>
        <p:nvSpPr>
          <p:cNvPr id="75" name="TextBox 74"/>
          <p:cNvSpPr txBox="1"/>
          <p:nvPr/>
        </p:nvSpPr>
        <p:spPr>
          <a:xfrm>
            <a:off x="4041008" y="234475"/>
            <a:ext cx="2614580" cy="456559"/>
          </a:xfrm>
          <a:prstGeom prst="rect">
            <a:avLst/>
          </a:prstGeom>
          <a:noFill/>
        </p:spPr>
        <p:txBody>
          <a:bodyPr wrap="square" lIns="86383" tIns="43192" rIns="86383" bIns="43192" rtlCol="0">
            <a:spAutoFit/>
          </a:bodyPr>
          <a:lstStyle/>
          <a:p>
            <a:r>
              <a:rPr lang="zh-CN" altLang="en-US" sz="2400" b="1" dirty="0">
                <a:solidFill>
                  <a:prstClr val="black"/>
                </a:solidFill>
                <a:latin typeface="微软雅黑" pitchFamily="34" charset="-122"/>
                <a:ea typeface="微软雅黑" panose="020B0503020204020204" pitchFamily="34" charset="-122"/>
              </a:rPr>
              <a:t>项目背景</a:t>
            </a:r>
            <a:endParaRPr lang="en-US" altLang="zh-CN" sz="2400" b="1" dirty="0">
              <a:solidFill>
                <a:prstClr val="black"/>
              </a:solidFill>
              <a:latin typeface="微软雅黑" pitchFamily="34" charset="-122"/>
              <a:ea typeface="微软雅黑" panose="020B0503020204020204" pitchFamily="34" charset="-122"/>
            </a:endParaRPr>
          </a:p>
        </p:txBody>
      </p:sp>
      <p:sp>
        <p:nvSpPr>
          <p:cNvPr id="76" name="TextBox 75"/>
          <p:cNvSpPr txBox="1"/>
          <p:nvPr/>
        </p:nvSpPr>
        <p:spPr>
          <a:xfrm>
            <a:off x="4709148" y="3483897"/>
            <a:ext cx="2614580" cy="456559"/>
          </a:xfrm>
          <a:prstGeom prst="rect">
            <a:avLst/>
          </a:prstGeom>
          <a:noFill/>
        </p:spPr>
        <p:txBody>
          <a:bodyPr wrap="square" lIns="86383" tIns="43192" rIns="86383" bIns="43192" rtlCol="0">
            <a:spAutoFit/>
          </a:bodyPr>
          <a:lstStyle/>
          <a:p>
            <a:r>
              <a:rPr lang="zh-CN" altLang="en-US" sz="2400" b="1" dirty="0">
                <a:latin typeface="微软雅黑" pitchFamily="34" charset="-122"/>
                <a:ea typeface="微软雅黑" panose="020B0503020204020204" pitchFamily="34" charset="-122"/>
              </a:rPr>
              <a:t>成果展示</a:t>
            </a:r>
            <a:endParaRPr lang="en-US" altLang="zh-CN" sz="2400" b="1" dirty="0">
              <a:latin typeface="微软雅黑" pitchFamily="34" charset="-122"/>
              <a:ea typeface="微软雅黑" panose="020B0503020204020204" pitchFamily="34" charset="-122"/>
            </a:endParaRPr>
          </a:p>
        </p:txBody>
      </p:sp>
      <p:grpSp>
        <p:nvGrpSpPr>
          <p:cNvPr id="77" name="组合 76"/>
          <p:cNvGrpSpPr/>
          <p:nvPr/>
        </p:nvGrpSpPr>
        <p:grpSpPr>
          <a:xfrm>
            <a:off x="2965532" y="51470"/>
            <a:ext cx="864652" cy="864650"/>
            <a:chOff x="3402224" y="483518"/>
            <a:chExt cx="864652" cy="864650"/>
          </a:xfrm>
        </p:grpSpPr>
        <p:grpSp>
          <p:nvGrpSpPr>
            <p:cNvPr id="78" name="组合 77"/>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rgbClr val="007CD0"/>
                  </a:solidFill>
                </a:endParaRPr>
              </a:p>
            </p:txBody>
          </p:sp>
          <p:sp>
            <p:nvSpPr>
              <p:cNvPr id="81" name="椭圆 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rgbClr val="007CD0"/>
                  </a:solidFill>
                </a:endParaRPr>
              </a:p>
            </p:txBody>
          </p:sp>
        </p:grpSp>
        <p:sp>
          <p:nvSpPr>
            <p:cNvPr id="79" name="TextBox 78"/>
            <p:cNvSpPr txBox="1"/>
            <p:nvPr/>
          </p:nvSpPr>
          <p:spPr>
            <a:xfrm>
              <a:off x="3542275" y="731177"/>
              <a:ext cx="586298" cy="369332"/>
            </a:xfrm>
            <a:prstGeom prst="rect">
              <a:avLst/>
            </a:prstGeom>
            <a:noFill/>
          </p:spPr>
          <p:txBody>
            <a:bodyPr wrap="square" lIns="0" tIns="0" rIns="0" bIns="0" rtlCol="0">
              <a:spAutoFit/>
            </a:bodyPr>
            <a:lstStyle/>
            <a:p>
              <a:pPr algn="ctr"/>
              <a:r>
                <a:rPr lang="en-US" altLang="zh-CN" sz="2400" b="1" dirty="0">
                  <a:solidFill>
                    <a:prstClr val="black"/>
                  </a:solidFill>
                  <a:latin typeface="微软雅黑" pitchFamily="34" charset="-122"/>
                  <a:ea typeface="微软雅黑" pitchFamily="34" charset="-122"/>
                </a:rPr>
                <a:t>01</a:t>
              </a:r>
              <a:endParaRPr lang="zh-CN" altLang="en-US" sz="2400" b="1" dirty="0">
                <a:solidFill>
                  <a:prstClr val="black"/>
                </a:solidFill>
                <a:latin typeface="微软雅黑" pitchFamily="34" charset="-122"/>
                <a:ea typeface="微软雅黑" pitchFamily="34" charset="-122"/>
              </a:endParaRPr>
            </a:p>
          </p:txBody>
        </p:sp>
      </p:grpSp>
      <p:grpSp>
        <p:nvGrpSpPr>
          <p:cNvPr id="82" name="组合 81"/>
          <p:cNvGrpSpPr/>
          <p:nvPr/>
        </p:nvGrpSpPr>
        <p:grpSpPr>
          <a:xfrm>
            <a:off x="3701036" y="3219822"/>
            <a:ext cx="864652" cy="864650"/>
            <a:chOff x="4067944" y="3874219"/>
            <a:chExt cx="864652" cy="864650"/>
          </a:xfrm>
        </p:grpSpPr>
        <p:grpSp>
          <p:nvGrpSpPr>
            <p:cNvPr id="83" name="组合 82"/>
            <p:cNvGrpSpPr/>
            <p:nvPr/>
          </p:nvGrpSpPr>
          <p:grpSpPr>
            <a:xfrm>
              <a:off x="4067944" y="3874219"/>
              <a:ext cx="864652" cy="864650"/>
              <a:chOff x="304800" y="673100"/>
              <a:chExt cx="4000500" cy="4000500"/>
            </a:xfrm>
            <a:effectLst>
              <a:outerShdw blurRad="444500" dist="254000" dir="8100000" algn="tr" rotWithShape="0">
                <a:prstClr val="black">
                  <a:alpha val="50000"/>
                </a:prstClr>
              </a:outerShdw>
            </a:effectLst>
          </p:grpSpPr>
          <p:sp>
            <p:nvSpPr>
              <p:cNvPr id="85" name="同心圆 8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endParaRPr>
              </a:p>
            </p:txBody>
          </p:sp>
          <p:sp>
            <p:nvSpPr>
              <p:cNvPr id="86" name="椭圆 8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endParaRPr>
              </a:p>
            </p:txBody>
          </p:sp>
        </p:grpSp>
        <p:sp>
          <p:nvSpPr>
            <p:cNvPr id="84" name="TextBox 83"/>
            <p:cNvSpPr txBox="1"/>
            <p:nvPr/>
          </p:nvSpPr>
          <p:spPr>
            <a:xfrm>
              <a:off x="4207995" y="4121878"/>
              <a:ext cx="586298" cy="369332"/>
            </a:xfrm>
            <a:prstGeom prst="rect">
              <a:avLst/>
            </a:prstGeom>
            <a:noFill/>
          </p:spPr>
          <p:txBody>
            <a:bodyPr wrap="square" lIns="0" tIns="0" rIns="0" bIns="0" rtlCol="0">
              <a:spAutoFit/>
            </a:bodyPr>
            <a:lstStyle/>
            <a:p>
              <a:pPr algn="ctr"/>
              <a:r>
                <a:rPr lang="en-US" altLang="zh-CN" sz="2400" b="1" dirty="0">
                  <a:latin typeface="微软雅黑" pitchFamily="34" charset="-122"/>
                  <a:ea typeface="微软雅黑" pitchFamily="34" charset="-122"/>
                </a:rPr>
                <a:t>04</a:t>
              </a:r>
              <a:endParaRPr lang="zh-CN" altLang="en-US" sz="2400" b="1" dirty="0">
                <a:latin typeface="微软雅黑" pitchFamily="34" charset="-122"/>
                <a:ea typeface="微软雅黑" pitchFamily="34" charset="-122"/>
              </a:endParaRPr>
            </a:p>
          </p:txBody>
        </p:sp>
      </p:grpSp>
      <p:sp>
        <p:nvSpPr>
          <p:cNvPr id="87" name="TextBox 86"/>
          <p:cNvSpPr txBox="1"/>
          <p:nvPr/>
        </p:nvSpPr>
        <p:spPr>
          <a:xfrm>
            <a:off x="4751343" y="1206306"/>
            <a:ext cx="2326548" cy="456559"/>
          </a:xfrm>
          <a:prstGeom prst="rect">
            <a:avLst/>
          </a:prstGeom>
          <a:noFill/>
        </p:spPr>
        <p:txBody>
          <a:bodyPr wrap="square" lIns="86383" tIns="43192" rIns="86383" bIns="43192" rtlCol="0">
            <a:spAutoFit/>
          </a:bodyPr>
          <a:lstStyle/>
          <a:p>
            <a:r>
              <a:rPr lang="zh-CN" altLang="en-US" sz="2400" b="1" dirty="0">
                <a:solidFill>
                  <a:prstClr val="black"/>
                </a:solidFill>
                <a:latin typeface="微软雅黑" pitchFamily="34" charset="-122"/>
                <a:ea typeface="微软雅黑" panose="020B0503020204020204" pitchFamily="34" charset="-122"/>
              </a:rPr>
              <a:t>应用目标</a:t>
            </a:r>
            <a:endParaRPr lang="en-US" altLang="zh-CN" sz="2400" b="1" dirty="0">
              <a:solidFill>
                <a:prstClr val="black"/>
              </a:solidFill>
              <a:latin typeface="微软雅黑" pitchFamily="34" charset="-122"/>
              <a:ea typeface="微软雅黑" panose="020B0503020204020204" pitchFamily="34" charset="-122"/>
            </a:endParaRPr>
          </a:p>
        </p:txBody>
      </p:sp>
      <p:grpSp>
        <p:nvGrpSpPr>
          <p:cNvPr id="88" name="组合 87"/>
          <p:cNvGrpSpPr/>
          <p:nvPr/>
        </p:nvGrpSpPr>
        <p:grpSpPr>
          <a:xfrm>
            <a:off x="3686982" y="1014239"/>
            <a:ext cx="864652" cy="864650"/>
            <a:chOff x="4515751" y="1419068"/>
            <a:chExt cx="864652" cy="864650"/>
          </a:xfrm>
        </p:grpSpPr>
        <p:grpSp>
          <p:nvGrpSpPr>
            <p:cNvPr id="89" name="组合 88"/>
            <p:cNvGrpSpPr/>
            <p:nvPr/>
          </p:nvGrpSpPr>
          <p:grpSpPr>
            <a:xfrm>
              <a:off x="4515751" y="1419068"/>
              <a:ext cx="864652" cy="864650"/>
              <a:chOff x="304800" y="673100"/>
              <a:chExt cx="4000500" cy="4000500"/>
            </a:xfrm>
            <a:effectLst>
              <a:outerShdw blurRad="444500" dist="254000" dir="8100000" algn="tr" rotWithShape="0">
                <a:prstClr val="black">
                  <a:alpha val="50000"/>
                </a:prstClr>
              </a:outerShdw>
            </a:effectLst>
          </p:grpSpPr>
          <p:sp>
            <p:nvSpPr>
              <p:cNvPr id="91" name="同心圆 9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endParaRPr>
              </a:p>
            </p:txBody>
          </p:sp>
          <p:sp>
            <p:nvSpPr>
              <p:cNvPr id="92" name="椭圆 9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endParaRPr>
              </a:p>
            </p:txBody>
          </p:sp>
        </p:grpSp>
        <p:sp>
          <p:nvSpPr>
            <p:cNvPr id="90" name="TextBox 89"/>
            <p:cNvSpPr txBox="1"/>
            <p:nvPr/>
          </p:nvSpPr>
          <p:spPr>
            <a:xfrm>
              <a:off x="4655802" y="1666727"/>
              <a:ext cx="586298" cy="369332"/>
            </a:xfrm>
            <a:prstGeom prst="rect">
              <a:avLst/>
            </a:prstGeom>
            <a:noFill/>
          </p:spPr>
          <p:txBody>
            <a:bodyPr wrap="square" lIns="0" tIns="0" rIns="0" bIns="0" rtlCol="0">
              <a:spAutoFit/>
            </a:bodyPr>
            <a:lstStyle/>
            <a:p>
              <a:pPr algn="ctr"/>
              <a:r>
                <a:rPr lang="en-US" altLang="zh-CN" sz="2400" b="1" dirty="0">
                  <a:solidFill>
                    <a:prstClr val="black"/>
                  </a:solidFill>
                  <a:latin typeface="微软雅黑" pitchFamily="34" charset="-122"/>
                  <a:ea typeface="微软雅黑" pitchFamily="34" charset="-122"/>
                </a:rPr>
                <a:t>02</a:t>
              </a:r>
              <a:endParaRPr lang="zh-CN" altLang="en-US" sz="2400" b="1" dirty="0">
                <a:solidFill>
                  <a:prstClr val="black"/>
                </a:solidFill>
                <a:latin typeface="微软雅黑" pitchFamily="34" charset="-122"/>
                <a:ea typeface="微软雅黑" pitchFamily="34" charset="-122"/>
              </a:endParaRPr>
            </a:p>
          </p:txBody>
        </p:sp>
      </p:grpSp>
      <p:sp>
        <p:nvSpPr>
          <p:cNvPr id="93" name="TextBox 92"/>
          <p:cNvSpPr txBox="1"/>
          <p:nvPr/>
        </p:nvSpPr>
        <p:spPr>
          <a:xfrm>
            <a:off x="5163488" y="2321740"/>
            <a:ext cx="2160240" cy="456559"/>
          </a:xfrm>
          <a:prstGeom prst="rect">
            <a:avLst/>
          </a:prstGeom>
          <a:noFill/>
        </p:spPr>
        <p:txBody>
          <a:bodyPr wrap="square" lIns="86383" tIns="43192" rIns="86383" bIns="43192" rtlCol="0">
            <a:spAutoFit/>
          </a:bodyPr>
          <a:lstStyle/>
          <a:p>
            <a:r>
              <a:rPr lang="zh-CN" altLang="en-US" sz="2400" b="1" dirty="0">
                <a:latin typeface="微软雅黑" pitchFamily="34" charset="-122"/>
                <a:ea typeface="微软雅黑" panose="020B0503020204020204" pitchFamily="34" charset="-122"/>
              </a:rPr>
              <a:t>技术实施</a:t>
            </a:r>
            <a:endParaRPr lang="en-US" altLang="zh-CN" sz="2400" b="1" dirty="0">
              <a:latin typeface="微软雅黑" pitchFamily="34" charset="-122"/>
              <a:ea typeface="微软雅黑" panose="020B0503020204020204" pitchFamily="34" charset="-122"/>
            </a:endParaRPr>
          </a:p>
        </p:txBody>
      </p:sp>
      <p:grpSp>
        <p:nvGrpSpPr>
          <p:cNvPr id="94" name="组合 93"/>
          <p:cNvGrpSpPr/>
          <p:nvPr/>
        </p:nvGrpSpPr>
        <p:grpSpPr>
          <a:xfrm>
            <a:off x="4083368" y="2105162"/>
            <a:ext cx="864652" cy="864650"/>
            <a:chOff x="4788024" y="2734782"/>
            <a:chExt cx="864652" cy="864650"/>
          </a:xfrm>
        </p:grpSpPr>
        <p:grpSp>
          <p:nvGrpSpPr>
            <p:cNvPr id="95" name="组合 94"/>
            <p:cNvGrpSpPr/>
            <p:nvPr/>
          </p:nvGrpSpPr>
          <p:grpSpPr>
            <a:xfrm>
              <a:off x="4788024" y="2734782"/>
              <a:ext cx="864652" cy="864650"/>
              <a:chOff x="304800" y="673100"/>
              <a:chExt cx="4000500" cy="4000500"/>
            </a:xfrm>
            <a:effectLst>
              <a:outerShdw blurRad="444500" dist="254000" dir="8100000" algn="tr" rotWithShape="0">
                <a:prstClr val="black">
                  <a:alpha val="50000"/>
                </a:prstClr>
              </a:outerShdw>
            </a:effectLst>
          </p:grpSpPr>
          <p:sp>
            <p:nvSpPr>
              <p:cNvPr id="97" name="同心圆 9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endParaRPr>
              </a:p>
            </p:txBody>
          </p:sp>
          <p:sp>
            <p:nvSpPr>
              <p:cNvPr id="98" name="椭圆 9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endParaRPr>
              </a:p>
            </p:txBody>
          </p:sp>
        </p:grpSp>
        <p:sp>
          <p:nvSpPr>
            <p:cNvPr id="96" name="TextBox 95"/>
            <p:cNvSpPr txBox="1"/>
            <p:nvPr/>
          </p:nvSpPr>
          <p:spPr>
            <a:xfrm>
              <a:off x="4928075" y="2982441"/>
              <a:ext cx="586298" cy="369332"/>
            </a:xfrm>
            <a:prstGeom prst="rect">
              <a:avLst/>
            </a:prstGeom>
            <a:noFill/>
          </p:spPr>
          <p:txBody>
            <a:bodyPr wrap="square" lIns="0" tIns="0" rIns="0" bIns="0" rtlCol="0">
              <a:spAutoFit/>
            </a:bodyPr>
            <a:lstStyle/>
            <a:p>
              <a:pPr algn="ctr"/>
              <a:r>
                <a:rPr lang="en-US" altLang="zh-CN" sz="2400" b="1" dirty="0">
                  <a:latin typeface="微软雅黑" pitchFamily="34" charset="-122"/>
                  <a:ea typeface="微软雅黑" pitchFamily="34" charset="-122"/>
                </a:rPr>
                <a:t>03</a:t>
              </a:r>
              <a:endParaRPr lang="zh-CN" altLang="en-US" sz="2400" b="1" dirty="0">
                <a:latin typeface="微软雅黑" pitchFamily="34" charset="-122"/>
                <a:ea typeface="微软雅黑" pitchFamily="34" charset="-122"/>
              </a:endParaRPr>
            </a:p>
          </p:txBody>
        </p:sp>
      </p:grpSp>
      <p:sp>
        <p:nvSpPr>
          <p:cNvPr id="37" name="下箭头 36"/>
          <p:cNvSpPr/>
          <p:nvPr/>
        </p:nvSpPr>
        <p:spPr>
          <a:xfrm rot="16200000">
            <a:off x="2380977" y="4406873"/>
            <a:ext cx="432081" cy="509694"/>
          </a:xfrm>
          <a:prstGeom prst="downArrow">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prstClr val="white"/>
              </a:solidFill>
            </a:endParaRPr>
          </a:p>
        </p:txBody>
      </p: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0"/>
            <a:ext cx="1819132" cy="605383"/>
          </a:xfrm>
          <a:prstGeom prst="rect">
            <a:avLst/>
          </a:prstGeom>
        </p:spPr>
      </p:pic>
      <p:sp>
        <p:nvSpPr>
          <p:cNvPr id="46" name="TextBox 75"/>
          <p:cNvSpPr txBox="1"/>
          <p:nvPr/>
        </p:nvSpPr>
        <p:spPr>
          <a:xfrm>
            <a:off x="3975135" y="4457889"/>
            <a:ext cx="2614580" cy="456559"/>
          </a:xfrm>
          <a:prstGeom prst="rect">
            <a:avLst/>
          </a:prstGeom>
          <a:noFill/>
        </p:spPr>
        <p:txBody>
          <a:bodyPr wrap="square" lIns="86383" tIns="43192" rIns="86383" bIns="43192" rtlCol="0">
            <a:spAutoFit/>
          </a:bodyPr>
          <a:lstStyle/>
          <a:p>
            <a:r>
              <a:rPr lang="zh-CN" altLang="en-US" sz="2400" b="1" dirty="0">
                <a:solidFill>
                  <a:srgbClr val="0077C8"/>
                </a:solidFill>
                <a:latin typeface="微软雅黑" pitchFamily="34" charset="-122"/>
                <a:ea typeface="微软雅黑" panose="020B0503020204020204" pitchFamily="34" charset="-122"/>
              </a:rPr>
              <a:t>工作展望</a:t>
            </a:r>
            <a:endParaRPr lang="en-US" altLang="zh-CN" sz="2400" b="1" dirty="0">
              <a:solidFill>
                <a:srgbClr val="0077C8"/>
              </a:solidFill>
              <a:latin typeface="微软雅黑" pitchFamily="34" charset="-122"/>
              <a:ea typeface="微软雅黑" panose="020B0503020204020204" pitchFamily="34" charset="-122"/>
            </a:endParaRPr>
          </a:p>
        </p:txBody>
      </p:sp>
      <p:grpSp>
        <p:nvGrpSpPr>
          <p:cNvPr id="47" name="组合 46"/>
          <p:cNvGrpSpPr/>
          <p:nvPr/>
        </p:nvGrpSpPr>
        <p:grpSpPr>
          <a:xfrm>
            <a:off x="2971295" y="4194915"/>
            <a:ext cx="864652" cy="864650"/>
            <a:chOff x="4067944" y="3874219"/>
            <a:chExt cx="864652" cy="864650"/>
          </a:xfrm>
        </p:grpSpPr>
        <p:grpSp>
          <p:nvGrpSpPr>
            <p:cNvPr id="48" name="组合 47"/>
            <p:cNvGrpSpPr/>
            <p:nvPr/>
          </p:nvGrpSpPr>
          <p:grpSpPr>
            <a:xfrm>
              <a:off x="4067944" y="3874219"/>
              <a:ext cx="864652" cy="864650"/>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endParaRPr>
              </a:p>
            </p:txBody>
          </p:sp>
        </p:grpSp>
        <p:sp>
          <p:nvSpPr>
            <p:cNvPr id="49" name="TextBox 83"/>
            <p:cNvSpPr txBox="1"/>
            <p:nvPr/>
          </p:nvSpPr>
          <p:spPr>
            <a:xfrm>
              <a:off x="4207995" y="4121878"/>
              <a:ext cx="586298" cy="369332"/>
            </a:xfrm>
            <a:prstGeom prst="rect">
              <a:avLst/>
            </a:prstGeom>
            <a:noFill/>
          </p:spPr>
          <p:txBody>
            <a:bodyPr wrap="square" lIns="0" tIns="0" rIns="0" bIns="0" rtlCol="0">
              <a:spAutoFit/>
            </a:bodyPr>
            <a:lstStyle/>
            <a:p>
              <a:pPr algn="ctr"/>
              <a:r>
                <a:rPr lang="en-US" altLang="zh-CN" sz="2400" b="1" dirty="0">
                  <a:solidFill>
                    <a:srgbClr val="0077C8"/>
                  </a:solidFill>
                  <a:latin typeface="微软雅黑" pitchFamily="34" charset="-122"/>
                  <a:ea typeface="微软雅黑" pitchFamily="34" charset="-122"/>
                </a:rPr>
                <a:t>05</a:t>
              </a:r>
              <a:endParaRPr lang="zh-CN" altLang="en-US" sz="2400" b="1" dirty="0">
                <a:solidFill>
                  <a:srgbClr val="0077C8"/>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60236459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1415772" cy="461665"/>
          </a:xfrm>
          <a:prstGeom prst="rect">
            <a:avLst/>
          </a:prstGeom>
          <a:noFill/>
        </p:spPr>
        <p:txBody>
          <a:bodyPr wrap="none" rtlCol="0">
            <a:spAutoFit/>
          </a:bodyPr>
          <a:lstStyle/>
          <a:p>
            <a:r>
              <a:rPr lang="zh-CN" altLang="en-US" sz="2400" dirty="0">
                <a:latin typeface="微软雅黑"/>
                <a:ea typeface="微软雅黑"/>
              </a:rPr>
              <a:t>工作展望</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连接符 4"/>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lexibleLine"/>
          <p:cNvSpPr/>
          <p:nvPr/>
        </p:nvSpPr>
        <p:spPr>
          <a:xfrm>
            <a:off x="1838395" y="2245414"/>
            <a:ext cx="1071877" cy="607832"/>
          </a:xfrm>
          <a:custGeom>
            <a:avLst/>
            <a:gdLst/>
            <a:ahLst/>
            <a:cxnLst/>
            <a:rect l="0" t="0" r="0" b="0"/>
            <a:pathLst>
              <a:path w="934800" h="530100" fill="none">
                <a:moveTo>
                  <a:pt x="0" y="0"/>
                </a:moveTo>
                <a:cubicBezTo>
                  <a:pt x="0" y="-238545"/>
                  <a:pt x="514140" y="-530100"/>
                  <a:pt x="934800" y="-530100"/>
                </a:cubicBezTo>
              </a:path>
            </a:pathLst>
          </a:custGeom>
          <a:noFill/>
          <a:ln w="7600" cap="flat">
            <a:solidFill>
              <a:schemeClr val="bg1">
                <a:lumMod val="50000"/>
              </a:schemeClr>
            </a:solidFill>
            <a:prstDash val="dash"/>
            <a:bevel/>
          </a:ln>
        </p:spPr>
      </p:sp>
      <p:sp>
        <p:nvSpPr>
          <p:cNvPr id="7" name="FlexibleLine"/>
          <p:cNvSpPr/>
          <p:nvPr/>
        </p:nvSpPr>
        <p:spPr>
          <a:xfrm>
            <a:off x="1838395" y="2648912"/>
            <a:ext cx="1071877" cy="498902"/>
          </a:xfrm>
          <a:custGeom>
            <a:avLst/>
            <a:gdLst/>
            <a:ahLst/>
            <a:cxnLst/>
            <a:rect l="0" t="0" r="0" b="0"/>
            <a:pathLst>
              <a:path w="934800" h="435100" fill="none">
                <a:moveTo>
                  <a:pt x="0" y="0"/>
                </a:moveTo>
                <a:cubicBezTo>
                  <a:pt x="0" y="195795"/>
                  <a:pt x="514140" y="435100"/>
                  <a:pt x="934800" y="435100"/>
                </a:cubicBezTo>
              </a:path>
            </a:pathLst>
          </a:custGeom>
          <a:noFill/>
          <a:ln w="7600" cap="flat">
            <a:solidFill>
              <a:schemeClr val="bg1">
                <a:lumMod val="50000"/>
              </a:schemeClr>
            </a:solidFill>
            <a:prstDash val="dash"/>
            <a:bevel/>
          </a:ln>
        </p:spPr>
      </p:sp>
      <p:grpSp>
        <p:nvGrpSpPr>
          <p:cNvPr id="33" name="组合 32"/>
          <p:cNvGrpSpPr/>
          <p:nvPr/>
        </p:nvGrpSpPr>
        <p:grpSpPr>
          <a:xfrm>
            <a:off x="907216" y="1486520"/>
            <a:ext cx="1631493" cy="1631493"/>
            <a:chOff x="1403648" y="1115468"/>
            <a:chExt cx="1294414" cy="1294414"/>
          </a:xfrm>
        </p:grpSpPr>
        <p:sp>
          <p:nvSpPr>
            <p:cNvPr id="34" name="椭圆 33"/>
            <p:cNvSpPr/>
            <p:nvPr/>
          </p:nvSpPr>
          <p:spPr>
            <a:xfrm>
              <a:off x="1539485" y="1259632"/>
              <a:ext cx="1022740" cy="1022740"/>
            </a:xfrm>
            <a:prstGeom prst="ellipse">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微软雅黑" panose="020B0503020204020204" pitchFamily="34" charset="-122"/>
                <a:ea typeface="微软雅黑" panose="020B0503020204020204" pitchFamily="34" charset="-122"/>
              </a:endParaRPr>
            </a:p>
          </p:txBody>
        </p:sp>
        <p:grpSp>
          <p:nvGrpSpPr>
            <p:cNvPr id="35" name="组合 34"/>
            <p:cNvGrpSpPr/>
            <p:nvPr/>
          </p:nvGrpSpPr>
          <p:grpSpPr>
            <a:xfrm>
              <a:off x="1403648" y="1115468"/>
              <a:ext cx="1294414" cy="1294414"/>
              <a:chOff x="2555776" y="915566"/>
              <a:chExt cx="1944216" cy="1944216"/>
            </a:xfrm>
            <a:effectLst>
              <a:outerShdw blurRad="63500" dist="50800" dir="8100000" algn="tr" rotWithShape="0">
                <a:prstClr val="black">
                  <a:alpha val="35000"/>
                </a:prstClr>
              </a:outerShdw>
            </a:effectLst>
          </p:grpSpPr>
          <p:sp>
            <p:nvSpPr>
              <p:cNvPr id="37" name="同心圆 36"/>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微软雅黑" panose="020B0503020204020204" pitchFamily="34" charset="-122"/>
                  <a:ea typeface="微软雅黑" panose="020B0503020204020204" pitchFamily="34" charset="-122"/>
                </a:endParaRPr>
              </a:p>
            </p:txBody>
          </p:sp>
          <p:sp>
            <p:nvSpPr>
              <p:cNvPr id="38" name="同心圆 37"/>
              <p:cNvSpPr/>
              <p:nvPr/>
            </p:nvSpPr>
            <p:spPr>
              <a:xfrm>
                <a:off x="2733335" y="1093125"/>
                <a:ext cx="1589098" cy="1589098"/>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微软雅黑" panose="020B0503020204020204" pitchFamily="34" charset="-122"/>
                  <a:ea typeface="微软雅黑" panose="020B0503020204020204" pitchFamily="34" charset="-122"/>
                </a:endParaRPr>
              </a:p>
            </p:txBody>
          </p:sp>
        </p:grpSp>
        <p:sp>
          <p:nvSpPr>
            <p:cNvPr id="36" name="TextBox 35"/>
            <p:cNvSpPr txBox="1"/>
            <p:nvPr/>
          </p:nvSpPr>
          <p:spPr>
            <a:xfrm>
              <a:off x="1699992" y="1418288"/>
              <a:ext cx="725958" cy="659307"/>
            </a:xfrm>
            <a:prstGeom prst="rect">
              <a:avLst/>
            </a:prstGeom>
            <a:noFill/>
          </p:spPr>
          <p:txBody>
            <a:bodyPr wrap="square" rtlCol="0">
              <a:spAutoFit/>
            </a:bodyPr>
            <a:lstStyle>
              <a:defPPr>
                <a:defRPr lang="zh-CN"/>
              </a:defPPr>
              <a:lvl1pPr algn="ctr">
                <a:defRPr sz="1600" b="1">
                  <a:solidFill>
                    <a:schemeClr val="tx1">
                      <a:lumMod val="65000"/>
                      <a:lumOff val="35000"/>
                    </a:schemeClr>
                  </a:solidFill>
                  <a:effectLst>
                    <a:innerShdw blurRad="63500" dist="50800" dir="13500000">
                      <a:prstClr val="black">
                        <a:alpha val="50000"/>
                      </a:prstClr>
                    </a:innerShdw>
                  </a:effectLst>
                </a:defRPr>
              </a:lvl1pPr>
            </a:lstStyle>
            <a:p>
              <a:r>
                <a:rPr lang="zh-CN" altLang="en-US" sz="2400" dirty="0">
                  <a:solidFill>
                    <a:schemeClr val="bg1"/>
                  </a:solidFill>
                  <a:effectLst/>
                  <a:latin typeface="微软雅黑" panose="020B0503020204020204" pitchFamily="34" charset="-122"/>
                  <a:ea typeface="微软雅黑" panose="020B0503020204020204" pitchFamily="34" charset="-122"/>
                </a:rPr>
                <a:t>技术优化</a:t>
              </a:r>
            </a:p>
          </p:txBody>
        </p:sp>
      </p:grpSp>
      <p:grpSp>
        <p:nvGrpSpPr>
          <p:cNvPr id="39" name="组合 38"/>
          <p:cNvGrpSpPr/>
          <p:nvPr/>
        </p:nvGrpSpPr>
        <p:grpSpPr>
          <a:xfrm>
            <a:off x="3027003" y="1131590"/>
            <a:ext cx="951862" cy="906303"/>
            <a:chOff x="2226588" y="2112361"/>
            <a:chExt cx="997900" cy="950136"/>
          </a:xfrm>
        </p:grpSpPr>
        <p:grpSp>
          <p:nvGrpSpPr>
            <p:cNvPr id="40" name="组合 39"/>
            <p:cNvGrpSpPr/>
            <p:nvPr/>
          </p:nvGrpSpPr>
          <p:grpSpPr>
            <a:xfrm>
              <a:off x="2258730" y="2112361"/>
              <a:ext cx="950138" cy="950136"/>
              <a:chOff x="304800" y="673100"/>
              <a:chExt cx="4000500" cy="4000500"/>
            </a:xfrm>
            <a:effectLst>
              <a:outerShdw blurRad="444500" dist="2540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CD0"/>
                  </a:solidFill>
                </a:endParaRPr>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CD0"/>
                  </a:solidFill>
                </a:endParaRPr>
              </a:p>
            </p:txBody>
          </p:sp>
        </p:grpSp>
        <p:sp>
          <p:nvSpPr>
            <p:cNvPr id="41" name="TextBox 40"/>
            <p:cNvSpPr txBox="1"/>
            <p:nvPr/>
          </p:nvSpPr>
          <p:spPr>
            <a:xfrm>
              <a:off x="2226588" y="2324683"/>
              <a:ext cx="997900" cy="580792"/>
            </a:xfrm>
            <a:prstGeom prst="rect">
              <a:avLst/>
            </a:prstGeom>
            <a:noFill/>
          </p:spPr>
          <p:txBody>
            <a:bodyPr wrap="square" lIns="0" tIns="0" rIns="0" bIns="0" rtlCol="0">
              <a:spAutoFit/>
            </a:bodyPr>
            <a:lstStyle/>
            <a:p>
              <a:pPr algn="ctr"/>
              <a:r>
                <a:rPr lang="zh-CN" altLang="en-US" b="1" dirty="0">
                  <a:solidFill>
                    <a:srgbClr val="007CD0"/>
                  </a:solidFill>
                  <a:latin typeface="微软雅黑" pitchFamily="34" charset="-122"/>
                  <a:ea typeface="微软雅黑" pitchFamily="34" charset="-122"/>
                </a:rPr>
                <a:t>词库</a:t>
              </a:r>
              <a:endParaRPr lang="en-US" altLang="zh-CN" b="1" dirty="0">
                <a:solidFill>
                  <a:srgbClr val="007CD0"/>
                </a:solidFill>
                <a:latin typeface="微软雅黑" pitchFamily="34" charset="-122"/>
                <a:ea typeface="微软雅黑" pitchFamily="34" charset="-122"/>
              </a:endParaRPr>
            </a:p>
            <a:p>
              <a:pPr algn="ctr"/>
              <a:r>
                <a:rPr lang="zh-CN" altLang="en-US" b="1" dirty="0">
                  <a:solidFill>
                    <a:srgbClr val="007CD0"/>
                  </a:solidFill>
                  <a:latin typeface="微软雅黑" pitchFamily="34" charset="-122"/>
                  <a:ea typeface="微软雅黑" pitchFamily="34" charset="-122"/>
                </a:rPr>
                <a:t>扩充</a:t>
              </a:r>
            </a:p>
          </p:txBody>
        </p:sp>
      </p:grpSp>
      <p:grpSp>
        <p:nvGrpSpPr>
          <p:cNvPr id="44" name="组合 43"/>
          <p:cNvGrpSpPr/>
          <p:nvPr/>
        </p:nvGrpSpPr>
        <p:grpSpPr>
          <a:xfrm>
            <a:off x="2853055" y="2682507"/>
            <a:ext cx="1062320" cy="1011474"/>
            <a:chOff x="2226588" y="2112361"/>
            <a:chExt cx="997900" cy="950136"/>
          </a:xfrm>
        </p:grpSpPr>
        <p:grpSp>
          <p:nvGrpSpPr>
            <p:cNvPr id="45" name="组合 44"/>
            <p:cNvGrpSpPr/>
            <p:nvPr/>
          </p:nvGrpSpPr>
          <p:grpSpPr>
            <a:xfrm>
              <a:off x="2258730" y="2112361"/>
              <a:ext cx="950138" cy="950136"/>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CD0"/>
                  </a:solidFill>
                </a:endParaRPr>
              </a:p>
            </p:txBody>
          </p:sp>
          <p:sp>
            <p:nvSpPr>
              <p:cNvPr id="48" name="椭圆 4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CD0"/>
                  </a:solidFill>
                </a:endParaRPr>
              </a:p>
            </p:txBody>
          </p:sp>
        </p:grpSp>
        <p:sp>
          <p:nvSpPr>
            <p:cNvPr id="46" name="TextBox 45"/>
            <p:cNvSpPr txBox="1"/>
            <p:nvPr/>
          </p:nvSpPr>
          <p:spPr>
            <a:xfrm>
              <a:off x="2226588" y="2324683"/>
              <a:ext cx="997900" cy="520402"/>
            </a:xfrm>
            <a:prstGeom prst="rect">
              <a:avLst/>
            </a:prstGeom>
            <a:noFill/>
          </p:spPr>
          <p:txBody>
            <a:bodyPr wrap="square" lIns="0" tIns="0" rIns="0" bIns="0" rtlCol="0">
              <a:spAutoFit/>
            </a:bodyPr>
            <a:lstStyle/>
            <a:p>
              <a:pPr algn="ctr"/>
              <a:r>
                <a:rPr lang="zh-CN" altLang="en-US" b="1" dirty="0">
                  <a:solidFill>
                    <a:srgbClr val="007CD0"/>
                  </a:solidFill>
                  <a:latin typeface="微软雅黑" pitchFamily="34" charset="-122"/>
                  <a:ea typeface="微软雅黑" pitchFamily="34" charset="-122"/>
                </a:rPr>
                <a:t>情感上下文分析</a:t>
              </a:r>
              <a:endParaRPr lang="en-US" altLang="zh-CN" b="1" dirty="0">
                <a:solidFill>
                  <a:srgbClr val="007CD0"/>
                </a:solidFill>
                <a:latin typeface="微软雅黑" pitchFamily="34" charset="-122"/>
                <a:ea typeface="微软雅黑" pitchFamily="34" charset="-122"/>
              </a:endParaRPr>
            </a:p>
          </p:txBody>
        </p:sp>
      </p:grpSp>
      <p:sp>
        <p:nvSpPr>
          <p:cNvPr id="63" name="TextBox 62"/>
          <p:cNvSpPr txBox="1"/>
          <p:nvPr/>
        </p:nvSpPr>
        <p:spPr>
          <a:xfrm>
            <a:off x="4098751" y="1311095"/>
            <a:ext cx="3569593" cy="830997"/>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pPr marL="171450" indent="-171450">
              <a:buFont typeface="Arial" panose="020B0604020202020204" pitchFamily="34" charset="0"/>
              <a:buChar char="•"/>
            </a:pPr>
            <a:r>
              <a:rPr lang="zh-CN" altLang="en-US" sz="1200" dirty="0">
                <a:solidFill>
                  <a:schemeClr val="tx1">
                    <a:lumMod val="75000"/>
                    <a:lumOff val="25000"/>
                  </a:schemeClr>
                </a:solidFill>
              </a:rPr>
              <a:t>利用</a:t>
            </a:r>
            <a:r>
              <a:rPr lang="en-US" altLang="zh-CN" sz="1200" dirty="0">
                <a:solidFill>
                  <a:schemeClr val="tx1">
                    <a:lumMod val="75000"/>
                    <a:lumOff val="25000"/>
                  </a:schemeClr>
                </a:solidFill>
              </a:rPr>
              <a:t>word2vec</a:t>
            </a:r>
            <a:r>
              <a:rPr lang="zh-CN" altLang="en-US" sz="1200" dirty="0">
                <a:solidFill>
                  <a:schemeClr val="tx1">
                    <a:lumMod val="75000"/>
                    <a:lumOff val="25000"/>
                  </a:schemeClr>
                </a:solidFill>
              </a:rPr>
              <a:t>构建词向量空间，利用已知情感词汇发现新情感词汇，滚动扩展情感词库</a:t>
            </a:r>
            <a:endParaRPr lang="en-US" altLang="zh-CN" sz="1200" dirty="0">
              <a:solidFill>
                <a:schemeClr val="tx1">
                  <a:lumMod val="75000"/>
                  <a:lumOff val="25000"/>
                </a:schemeClr>
              </a:solidFill>
            </a:endParaRPr>
          </a:p>
          <a:p>
            <a:pPr marL="171450" indent="-171450">
              <a:buFont typeface="Arial" panose="020B0604020202020204" pitchFamily="34" charset="0"/>
              <a:buChar char="•"/>
            </a:pPr>
            <a:endParaRPr lang="en-US" altLang="zh-CN" sz="1200" dirty="0">
              <a:solidFill>
                <a:schemeClr val="tx1">
                  <a:lumMod val="75000"/>
                  <a:lumOff val="25000"/>
                </a:schemeClr>
              </a:solidFill>
            </a:endParaRPr>
          </a:p>
        </p:txBody>
      </p:sp>
      <p:sp>
        <p:nvSpPr>
          <p:cNvPr id="64" name="TextBox 63"/>
          <p:cNvSpPr txBox="1"/>
          <p:nvPr/>
        </p:nvSpPr>
        <p:spPr>
          <a:xfrm>
            <a:off x="4070448" y="2954702"/>
            <a:ext cx="3597896" cy="830997"/>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pPr marL="171450" indent="-171450">
              <a:buFont typeface="Arial" panose="020B0604020202020204" pitchFamily="34" charset="0"/>
              <a:buChar char="•"/>
            </a:pPr>
            <a:r>
              <a:rPr lang="zh-CN" altLang="en-US" sz="1200" dirty="0">
                <a:solidFill>
                  <a:schemeClr val="tx1">
                    <a:lumMod val="75000"/>
                    <a:lumOff val="25000"/>
                  </a:schemeClr>
                </a:solidFill>
              </a:rPr>
              <a:t>某些情感词汇表达可能具有两面性，在不同语境下有不同的情感倾向，探究如何利用上下文信息分析情感词汇</a:t>
            </a:r>
            <a:endParaRPr lang="en-US" altLang="zh-CN" sz="1200" dirty="0">
              <a:solidFill>
                <a:schemeClr val="tx1">
                  <a:lumMod val="75000"/>
                  <a:lumOff val="25000"/>
                </a:schemeClr>
              </a:solidFill>
            </a:endParaRPr>
          </a:p>
        </p:txBody>
      </p:sp>
      <p:pic>
        <p:nvPicPr>
          <p:cNvPr id="49" name="图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0"/>
            <a:ext cx="1819132" cy="605383"/>
          </a:xfrm>
          <a:prstGeom prst="rect">
            <a:avLst/>
          </a:prstGeom>
        </p:spPr>
      </p:pic>
    </p:spTree>
    <p:extLst>
      <p:ext uri="{BB962C8B-B14F-4D97-AF65-F5344CB8AC3E}">
        <p14:creationId xmlns:p14="http://schemas.microsoft.com/office/powerpoint/2010/main" val="18524182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1415772" cy="461665"/>
          </a:xfrm>
          <a:prstGeom prst="rect">
            <a:avLst/>
          </a:prstGeom>
          <a:noFill/>
        </p:spPr>
        <p:txBody>
          <a:bodyPr wrap="none" rtlCol="0">
            <a:spAutoFit/>
          </a:bodyPr>
          <a:lstStyle/>
          <a:p>
            <a:r>
              <a:rPr lang="zh-CN" altLang="en-US" sz="2400" dirty="0">
                <a:latin typeface="微软雅黑"/>
                <a:ea typeface="微软雅黑"/>
              </a:rPr>
              <a:t>工作展望</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连接符 4"/>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lexibleLine"/>
          <p:cNvSpPr/>
          <p:nvPr/>
        </p:nvSpPr>
        <p:spPr>
          <a:xfrm>
            <a:off x="1838395" y="2245414"/>
            <a:ext cx="1071877" cy="607832"/>
          </a:xfrm>
          <a:custGeom>
            <a:avLst/>
            <a:gdLst/>
            <a:ahLst/>
            <a:cxnLst/>
            <a:rect l="0" t="0" r="0" b="0"/>
            <a:pathLst>
              <a:path w="934800" h="530100" fill="none">
                <a:moveTo>
                  <a:pt x="0" y="0"/>
                </a:moveTo>
                <a:cubicBezTo>
                  <a:pt x="0" y="-238545"/>
                  <a:pt x="514140" y="-530100"/>
                  <a:pt x="934800" y="-530100"/>
                </a:cubicBezTo>
              </a:path>
            </a:pathLst>
          </a:custGeom>
          <a:noFill/>
          <a:ln w="7600" cap="flat">
            <a:solidFill>
              <a:schemeClr val="bg1">
                <a:lumMod val="50000"/>
              </a:schemeClr>
            </a:solidFill>
            <a:prstDash val="dash"/>
            <a:bevel/>
          </a:ln>
        </p:spPr>
      </p:sp>
      <p:sp>
        <p:nvSpPr>
          <p:cNvPr id="7" name="FlexibleLine"/>
          <p:cNvSpPr/>
          <p:nvPr/>
        </p:nvSpPr>
        <p:spPr>
          <a:xfrm>
            <a:off x="1838395" y="2648912"/>
            <a:ext cx="1071877" cy="498902"/>
          </a:xfrm>
          <a:custGeom>
            <a:avLst/>
            <a:gdLst/>
            <a:ahLst/>
            <a:cxnLst/>
            <a:rect l="0" t="0" r="0" b="0"/>
            <a:pathLst>
              <a:path w="934800" h="435100" fill="none">
                <a:moveTo>
                  <a:pt x="0" y="0"/>
                </a:moveTo>
                <a:cubicBezTo>
                  <a:pt x="0" y="195795"/>
                  <a:pt x="514140" y="435100"/>
                  <a:pt x="934800" y="435100"/>
                </a:cubicBezTo>
              </a:path>
            </a:pathLst>
          </a:custGeom>
          <a:noFill/>
          <a:ln w="7600" cap="flat">
            <a:solidFill>
              <a:schemeClr val="bg1">
                <a:lumMod val="50000"/>
              </a:schemeClr>
            </a:solidFill>
            <a:prstDash val="dash"/>
            <a:bevel/>
          </a:ln>
        </p:spPr>
      </p:sp>
      <p:grpSp>
        <p:nvGrpSpPr>
          <p:cNvPr id="33" name="组合 32"/>
          <p:cNvGrpSpPr/>
          <p:nvPr/>
        </p:nvGrpSpPr>
        <p:grpSpPr>
          <a:xfrm>
            <a:off x="907216" y="1486520"/>
            <a:ext cx="1631493" cy="1631493"/>
            <a:chOff x="1403648" y="1115468"/>
            <a:chExt cx="1294414" cy="1294414"/>
          </a:xfrm>
        </p:grpSpPr>
        <p:sp>
          <p:nvSpPr>
            <p:cNvPr id="34" name="椭圆 33"/>
            <p:cNvSpPr/>
            <p:nvPr/>
          </p:nvSpPr>
          <p:spPr>
            <a:xfrm>
              <a:off x="1539485" y="1259632"/>
              <a:ext cx="1022740" cy="1022740"/>
            </a:xfrm>
            <a:prstGeom prst="ellipse">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微软雅黑" panose="020B0503020204020204" pitchFamily="34" charset="-122"/>
                <a:ea typeface="微软雅黑" panose="020B0503020204020204" pitchFamily="34" charset="-122"/>
              </a:endParaRPr>
            </a:p>
          </p:txBody>
        </p:sp>
        <p:grpSp>
          <p:nvGrpSpPr>
            <p:cNvPr id="35" name="组合 34"/>
            <p:cNvGrpSpPr/>
            <p:nvPr/>
          </p:nvGrpSpPr>
          <p:grpSpPr>
            <a:xfrm>
              <a:off x="1403648" y="1115468"/>
              <a:ext cx="1294414" cy="1294414"/>
              <a:chOff x="2555776" y="915566"/>
              <a:chExt cx="1944216" cy="1944216"/>
            </a:xfrm>
            <a:effectLst>
              <a:outerShdw blurRad="63500" dist="50800" dir="8100000" algn="tr" rotWithShape="0">
                <a:prstClr val="black">
                  <a:alpha val="35000"/>
                </a:prstClr>
              </a:outerShdw>
            </a:effectLst>
          </p:grpSpPr>
          <p:sp>
            <p:nvSpPr>
              <p:cNvPr id="37" name="同心圆 36"/>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微软雅黑" panose="020B0503020204020204" pitchFamily="34" charset="-122"/>
                  <a:ea typeface="微软雅黑" panose="020B0503020204020204" pitchFamily="34" charset="-122"/>
                </a:endParaRPr>
              </a:p>
            </p:txBody>
          </p:sp>
          <p:sp>
            <p:nvSpPr>
              <p:cNvPr id="38" name="同心圆 37"/>
              <p:cNvSpPr/>
              <p:nvPr/>
            </p:nvSpPr>
            <p:spPr>
              <a:xfrm>
                <a:off x="2733335" y="1093125"/>
                <a:ext cx="1589098" cy="1589098"/>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微软雅黑" panose="020B0503020204020204" pitchFamily="34" charset="-122"/>
                  <a:ea typeface="微软雅黑" panose="020B0503020204020204" pitchFamily="34" charset="-122"/>
                </a:endParaRPr>
              </a:p>
            </p:txBody>
          </p:sp>
        </p:grpSp>
        <p:sp>
          <p:nvSpPr>
            <p:cNvPr id="36" name="TextBox 35"/>
            <p:cNvSpPr txBox="1"/>
            <p:nvPr/>
          </p:nvSpPr>
          <p:spPr>
            <a:xfrm>
              <a:off x="1699992" y="1418288"/>
              <a:ext cx="725958" cy="659307"/>
            </a:xfrm>
            <a:prstGeom prst="rect">
              <a:avLst/>
            </a:prstGeom>
            <a:noFill/>
          </p:spPr>
          <p:txBody>
            <a:bodyPr wrap="square" rtlCol="0">
              <a:spAutoFit/>
            </a:bodyPr>
            <a:lstStyle>
              <a:defPPr>
                <a:defRPr lang="zh-CN"/>
              </a:defPPr>
              <a:lvl1pPr algn="ctr">
                <a:defRPr sz="1600" b="1">
                  <a:solidFill>
                    <a:schemeClr val="tx1">
                      <a:lumMod val="65000"/>
                      <a:lumOff val="35000"/>
                    </a:schemeClr>
                  </a:solidFill>
                  <a:effectLst>
                    <a:innerShdw blurRad="63500" dist="50800" dir="13500000">
                      <a:prstClr val="black">
                        <a:alpha val="50000"/>
                      </a:prstClr>
                    </a:innerShdw>
                  </a:effectLst>
                </a:defRPr>
              </a:lvl1pPr>
            </a:lstStyle>
            <a:p>
              <a:r>
                <a:rPr lang="zh-CN" altLang="en-US" sz="2400" dirty="0">
                  <a:solidFill>
                    <a:schemeClr val="bg1"/>
                  </a:solidFill>
                  <a:effectLst/>
                  <a:latin typeface="微软雅黑" panose="020B0503020204020204" pitchFamily="34" charset="-122"/>
                  <a:ea typeface="微软雅黑" panose="020B0503020204020204" pitchFamily="34" charset="-122"/>
                </a:rPr>
                <a:t>应用丰富</a:t>
              </a:r>
            </a:p>
          </p:txBody>
        </p:sp>
      </p:grpSp>
      <p:grpSp>
        <p:nvGrpSpPr>
          <p:cNvPr id="39" name="组合 38"/>
          <p:cNvGrpSpPr/>
          <p:nvPr/>
        </p:nvGrpSpPr>
        <p:grpSpPr>
          <a:xfrm>
            <a:off x="3027003" y="1131590"/>
            <a:ext cx="951862" cy="906303"/>
            <a:chOff x="2226588" y="2112361"/>
            <a:chExt cx="997900" cy="950136"/>
          </a:xfrm>
        </p:grpSpPr>
        <p:grpSp>
          <p:nvGrpSpPr>
            <p:cNvPr id="40" name="组合 39"/>
            <p:cNvGrpSpPr/>
            <p:nvPr/>
          </p:nvGrpSpPr>
          <p:grpSpPr>
            <a:xfrm>
              <a:off x="2258730" y="2112361"/>
              <a:ext cx="950138" cy="950136"/>
              <a:chOff x="304800" y="673100"/>
              <a:chExt cx="4000500" cy="4000500"/>
            </a:xfrm>
            <a:effectLst>
              <a:outerShdw blurRad="444500" dist="2540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CD0"/>
                  </a:solidFill>
                </a:endParaRPr>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CD0"/>
                  </a:solidFill>
                </a:endParaRPr>
              </a:p>
            </p:txBody>
          </p:sp>
        </p:grpSp>
        <p:sp>
          <p:nvSpPr>
            <p:cNvPr id="41" name="TextBox 40"/>
            <p:cNvSpPr txBox="1"/>
            <p:nvPr/>
          </p:nvSpPr>
          <p:spPr>
            <a:xfrm>
              <a:off x="2226588" y="2324683"/>
              <a:ext cx="997900" cy="580792"/>
            </a:xfrm>
            <a:prstGeom prst="rect">
              <a:avLst/>
            </a:prstGeom>
            <a:noFill/>
          </p:spPr>
          <p:txBody>
            <a:bodyPr wrap="square" lIns="0" tIns="0" rIns="0" bIns="0" rtlCol="0">
              <a:spAutoFit/>
            </a:bodyPr>
            <a:lstStyle/>
            <a:p>
              <a:pPr algn="ctr"/>
              <a:r>
                <a:rPr lang="zh-CN" altLang="en-US" b="1" dirty="0">
                  <a:solidFill>
                    <a:srgbClr val="007CD0"/>
                  </a:solidFill>
                  <a:latin typeface="微软雅黑" pitchFamily="34" charset="-122"/>
                  <a:ea typeface="微软雅黑" pitchFamily="34" charset="-122"/>
                </a:rPr>
                <a:t>热点</a:t>
              </a:r>
              <a:endParaRPr lang="en-US" altLang="zh-CN" b="1" dirty="0">
                <a:solidFill>
                  <a:srgbClr val="007CD0"/>
                </a:solidFill>
                <a:latin typeface="微软雅黑" pitchFamily="34" charset="-122"/>
                <a:ea typeface="微软雅黑" pitchFamily="34" charset="-122"/>
              </a:endParaRPr>
            </a:p>
            <a:p>
              <a:pPr algn="ctr"/>
              <a:r>
                <a:rPr lang="zh-CN" altLang="en-US" b="1" dirty="0">
                  <a:solidFill>
                    <a:srgbClr val="007CD0"/>
                  </a:solidFill>
                  <a:latin typeface="微软雅黑" pitchFamily="34" charset="-122"/>
                  <a:ea typeface="微软雅黑" pitchFamily="34" charset="-122"/>
                </a:rPr>
                <a:t>回溯</a:t>
              </a:r>
            </a:p>
          </p:txBody>
        </p:sp>
      </p:grpSp>
      <p:grpSp>
        <p:nvGrpSpPr>
          <p:cNvPr id="44" name="组合 43"/>
          <p:cNvGrpSpPr/>
          <p:nvPr/>
        </p:nvGrpSpPr>
        <p:grpSpPr>
          <a:xfrm>
            <a:off x="2853055" y="2682507"/>
            <a:ext cx="1062320" cy="1011474"/>
            <a:chOff x="2226588" y="2112361"/>
            <a:chExt cx="997900" cy="950136"/>
          </a:xfrm>
        </p:grpSpPr>
        <p:grpSp>
          <p:nvGrpSpPr>
            <p:cNvPr id="45" name="组合 44"/>
            <p:cNvGrpSpPr/>
            <p:nvPr/>
          </p:nvGrpSpPr>
          <p:grpSpPr>
            <a:xfrm>
              <a:off x="2258730" y="2112361"/>
              <a:ext cx="950138" cy="950136"/>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CD0"/>
                  </a:solidFill>
                </a:endParaRPr>
              </a:p>
            </p:txBody>
          </p:sp>
          <p:sp>
            <p:nvSpPr>
              <p:cNvPr id="48" name="椭圆 4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CD0"/>
                  </a:solidFill>
                </a:endParaRPr>
              </a:p>
            </p:txBody>
          </p:sp>
        </p:grpSp>
        <p:sp>
          <p:nvSpPr>
            <p:cNvPr id="46" name="TextBox 45"/>
            <p:cNvSpPr txBox="1"/>
            <p:nvPr/>
          </p:nvSpPr>
          <p:spPr>
            <a:xfrm>
              <a:off x="2226588" y="2324683"/>
              <a:ext cx="997900" cy="520402"/>
            </a:xfrm>
            <a:prstGeom prst="rect">
              <a:avLst/>
            </a:prstGeom>
            <a:noFill/>
          </p:spPr>
          <p:txBody>
            <a:bodyPr wrap="square" lIns="0" tIns="0" rIns="0" bIns="0" rtlCol="0">
              <a:spAutoFit/>
            </a:bodyPr>
            <a:lstStyle/>
            <a:p>
              <a:pPr algn="ctr"/>
              <a:r>
                <a:rPr lang="zh-CN" altLang="en-US" b="1" dirty="0">
                  <a:solidFill>
                    <a:srgbClr val="007CD0"/>
                  </a:solidFill>
                  <a:latin typeface="微软雅黑" pitchFamily="34" charset="-122"/>
                  <a:ea typeface="微软雅黑" pitchFamily="34" charset="-122"/>
                </a:rPr>
                <a:t>预警</a:t>
              </a:r>
              <a:endParaRPr lang="en-US" altLang="zh-CN" b="1" dirty="0">
                <a:solidFill>
                  <a:srgbClr val="007CD0"/>
                </a:solidFill>
                <a:latin typeface="微软雅黑" pitchFamily="34" charset="-122"/>
                <a:ea typeface="微软雅黑" pitchFamily="34" charset="-122"/>
              </a:endParaRPr>
            </a:p>
            <a:p>
              <a:pPr algn="ctr"/>
              <a:r>
                <a:rPr lang="zh-CN" altLang="en-US" b="1" dirty="0">
                  <a:solidFill>
                    <a:srgbClr val="007CD0"/>
                  </a:solidFill>
                  <a:latin typeface="微软雅黑" pitchFamily="34" charset="-122"/>
                  <a:ea typeface="微软雅黑" pitchFamily="34" charset="-122"/>
                </a:rPr>
                <a:t>通知</a:t>
              </a:r>
              <a:endParaRPr lang="en-US" altLang="zh-CN" b="1" dirty="0">
                <a:solidFill>
                  <a:srgbClr val="007CD0"/>
                </a:solidFill>
                <a:latin typeface="微软雅黑" pitchFamily="34" charset="-122"/>
                <a:ea typeface="微软雅黑" pitchFamily="34" charset="-122"/>
              </a:endParaRPr>
            </a:p>
          </p:txBody>
        </p:sp>
      </p:grpSp>
      <p:sp>
        <p:nvSpPr>
          <p:cNvPr id="63" name="TextBox 62"/>
          <p:cNvSpPr txBox="1"/>
          <p:nvPr/>
        </p:nvSpPr>
        <p:spPr>
          <a:xfrm>
            <a:off x="4098751" y="1311095"/>
            <a:ext cx="3713609" cy="553998"/>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pPr marL="171450" indent="-171450">
              <a:buFont typeface="Arial" panose="020B0604020202020204" pitchFamily="34" charset="0"/>
              <a:buChar char="•"/>
            </a:pPr>
            <a:r>
              <a:rPr lang="zh-CN" altLang="en-US" sz="1200" dirty="0">
                <a:solidFill>
                  <a:schemeClr val="tx1">
                    <a:lumMod val="75000"/>
                    <a:lumOff val="25000"/>
                  </a:schemeClr>
                </a:solidFill>
              </a:rPr>
              <a:t>每日分析用户讨论热点话题时，同时回溯过去某段时间内用户的关注热点，作为对比参照</a:t>
            </a:r>
            <a:endParaRPr lang="en-US" altLang="zh-CN" sz="1200" dirty="0">
              <a:solidFill>
                <a:schemeClr val="tx1">
                  <a:lumMod val="75000"/>
                  <a:lumOff val="25000"/>
                </a:schemeClr>
              </a:solidFill>
            </a:endParaRPr>
          </a:p>
        </p:txBody>
      </p:sp>
      <p:sp>
        <p:nvSpPr>
          <p:cNvPr id="64" name="TextBox 63"/>
          <p:cNvSpPr txBox="1"/>
          <p:nvPr/>
        </p:nvSpPr>
        <p:spPr>
          <a:xfrm>
            <a:off x="4070448" y="2954702"/>
            <a:ext cx="3741912" cy="830997"/>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pPr marL="171450" indent="-171450">
              <a:buFont typeface="Arial" panose="020B0604020202020204" pitchFamily="34" charset="0"/>
              <a:buChar char="•"/>
            </a:pPr>
            <a:r>
              <a:rPr lang="zh-CN" altLang="en-US" sz="1200" dirty="0">
                <a:solidFill>
                  <a:schemeClr val="tx1">
                    <a:lumMod val="75000"/>
                    <a:lumOff val="25000"/>
                  </a:schemeClr>
                </a:solidFill>
              </a:rPr>
              <a:t>对于每日发言量异常和情绪波动异常的情况进行分析后，将可能存在的突发事件情况发送邮件通知相关工作人员</a:t>
            </a:r>
            <a:endParaRPr lang="en-US" altLang="zh-CN" sz="1200" dirty="0">
              <a:solidFill>
                <a:schemeClr val="tx1">
                  <a:lumMod val="75000"/>
                  <a:lumOff val="25000"/>
                </a:schemeClr>
              </a:solidFill>
            </a:endParaRPr>
          </a:p>
        </p:txBody>
      </p:sp>
      <p:pic>
        <p:nvPicPr>
          <p:cNvPr id="49" name="图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0"/>
            <a:ext cx="1819132" cy="605383"/>
          </a:xfrm>
          <a:prstGeom prst="rect">
            <a:avLst/>
          </a:prstGeom>
        </p:spPr>
      </p:pic>
    </p:spTree>
    <p:extLst>
      <p:ext uri="{BB962C8B-B14F-4D97-AF65-F5344CB8AC3E}">
        <p14:creationId xmlns:p14="http://schemas.microsoft.com/office/powerpoint/2010/main" val="376519542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122251" y="1779662"/>
            <a:ext cx="864652" cy="864650"/>
            <a:chOff x="3402224" y="483518"/>
            <a:chExt cx="864652" cy="864650"/>
          </a:xfrm>
        </p:grpSpPr>
        <p:grpSp>
          <p:nvGrpSpPr>
            <p:cNvPr id="20" name="组合 19"/>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rgbClr val="007CD0"/>
                  </a:solidFill>
                </a:endParaRPr>
              </a:p>
            </p:txBody>
          </p:sp>
          <p:sp>
            <p:nvSpPr>
              <p:cNvPr id="23" name="椭圆 2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rgbClr val="007CD0"/>
                  </a:solidFill>
                </a:endParaRPr>
              </a:p>
            </p:txBody>
          </p:sp>
        </p:grpSp>
        <p:sp>
          <p:nvSpPr>
            <p:cNvPr id="21" name="TextBox 20"/>
            <p:cNvSpPr txBox="1"/>
            <p:nvPr/>
          </p:nvSpPr>
          <p:spPr>
            <a:xfrm>
              <a:off x="3552171" y="627534"/>
              <a:ext cx="586298" cy="615553"/>
            </a:xfrm>
            <a:prstGeom prst="rect">
              <a:avLst/>
            </a:prstGeom>
            <a:noFill/>
          </p:spPr>
          <p:txBody>
            <a:bodyPr wrap="square" lIns="0" tIns="0" rIns="0" bIns="0" rtlCol="0">
              <a:spAutoFit/>
            </a:bodyPr>
            <a:lstStyle/>
            <a:p>
              <a:pPr algn="ctr"/>
              <a:r>
                <a:rPr lang="zh-CN" altLang="en-US" sz="4000" b="1" dirty="0">
                  <a:solidFill>
                    <a:srgbClr val="007CD0"/>
                  </a:solidFill>
                  <a:latin typeface="微软雅黑" pitchFamily="34" charset="-122"/>
                  <a:ea typeface="微软雅黑" pitchFamily="34" charset="-122"/>
                </a:rPr>
                <a:t>谢</a:t>
              </a:r>
            </a:p>
          </p:txBody>
        </p:sp>
      </p:grpSp>
      <p:grpSp>
        <p:nvGrpSpPr>
          <p:cNvPr id="24" name="组合 23"/>
          <p:cNvGrpSpPr/>
          <p:nvPr/>
        </p:nvGrpSpPr>
        <p:grpSpPr>
          <a:xfrm>
            <a:off x="4706427" y="1760790"/>
            <a:ext cx="864652" cy="864650"/>
            <a:chOff x="3402224" y="483518"/>
            <a:chExt cx="864652" cy="864650"/>
          </a:xfrm>
        </p:grpSpPr>
        <p:grpSp>
          <p:nvGrpSpPr>
            <p:cNvPr id="25" name="组合 24"/>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rgbClr val="007CD0"/>
                  </a:solidFill>
                </a:endParaRPr>
              </a:p>
            </p:txBody>
          </p:sp>
          <p:sp>
            <p:nvSpPr>
              <p:cNvPr id="28" name="椭圆 2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rgbClr val="007CD0"/>
                  </a:solidFill>
                </a:endParaRPr>
              </a:p>
            </p:txBody>
          </p:sp>
        </p:grpSp>
        <p:sp>
          <p:nvSpPr>
            <p:cNvPr id="26" name="TextBox 25"/>
            <p:cNvSpPr txBox="1"/>
            <p:nvPr/>
          </p:nvSpPr>
          <p:spPr>
            <a:xfrm>
              <a:off x="3552171" y="627534"/>
              <a:ext cx="586298" cy="615553"/>
            </a:xfrm>
            <a:prstGeom prst="rect">
              <a:avLst/>
            </a:prstGeom>
            <a:noFill/>
          </p:spPr>
          <p:txBody>
            <a:bodyPr wrap="square" lIns="0" tIns="0" rIns="0" bIns="0" rtlCol="0">
              <a:spAutoFit/>
            </a:bodyPr>
            <a:lstStyle/>
            <a:p>
              <a:pPr algn="ctr"/>
              <a:r>
                <a:rPr lang="zh-CN" altLang="en-US" sz="4000" b="1" dirty="0">
                  <a:solidFill>
                    <a:srgbClr val="007CD0"/>
                  </a:solidFill>
                  <a:latin typeface="微软雅黑" pitchFamily="34" charset="-122"/>
                  <a:ea typeface="微软雅黑" pitchFamily="34" charset="-122"/>
                </a:rPr>
                <a:t>谢</a:t>
              </a:r>
            </a:p>
          </p:txBody>
        </p:sp>
      </p:grpSp>
      <p:cxnSp>
        <p:nvCxnSpPr>
          <p:cNvPr id="40" name="直接连接符 39"/>
          <p:cNvCxnSpPr/>
          <p:nvPr/>
        </p:nvCxnSpPr>
        <p:spPr bwMode="auto">
          <a:xfrm flipH="1">
            <a:off x="2477353" y="3291830"/>
            <a:ext cx="374778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Box 42"/>
          <p:cNvSpPr txBox="1"/>
          <p:nvPr/>
        </p:nvSpPr>
        <p:spPr>
          <a:xfrm>
            <a:off x="2195736" y="3363838"/>
            <a:ext cx="4192073" cy="302671"/>
          </a:xfrm>
          <a:prstGeom prst="rect">
            <a:avLst/>
          </a:prstGeom>
          <a:solidFill>
            <a:srgbClr val="000066"/>
          </a:solidFill>
        </p:spPr>
        <p:txBody>
          <a:bodyPr wrap="square" lIns="86383" tIns="43192" rIns="86383" bIns="43192" rtlCol="0">
            <a:spAutoFit/>
          </a:bodyPr>
          <a:lstStyle/>
          <a:p>
            <a:r>
              <a:rPr lang="zh-CN" altLang="en-US" sz="1400" b="1" dirty="0">
                <a:solidFill>
                  <a:schemeClr val="bg1"/>
                </a:solidFill>
                <a:latin typeface="微软雅黑" pitchFamily="34" charset="-122"/>
                <a:ea typeface="微软雅黑" panose="020B0503020204020204" pitchFamily="34" charset="-122"/>
              </a:rPr>
              <a:t>汇报人</a:t>
            </a:r>
            <a:r>
              <a:rPr lang="zh-CN" altLang="en-US" sz="1400" b="1" dirty="0" smtClean="0">
                <a:solidFill>
                  <a:schemeClr val="bg1"/>
                </a:solidFill>
                <a:latin typeface="微软雅黑" pitchFamily="34" charset="-122"/>
                <a:ea typeface="微软雅黑" panose="020B0503020204020204" pitchFamily="34" charset="-122"/>
              </a:rPr>
              <a:t>：熊龙</a:t>
            </a:r>
            <a:r>
              <a:rPr lang="en-US" altLang="zh-CN" sz="1400" b="1" dirty="0" smtClean="0">
                <a:solidFill>
                  <a:schemeClr val="bg1"/>
                </a:solidFill>
                <a:latin typeface="微软雅黑" pitchFamily="34" charset="-122"/>
                <a:ea typeface="微软雅黑" panose="020B0503020204020204" pitchFamily="34" charset="-122"/>
              </a:rPr>
              <a:t> </a:t>
            </a:r>
            <a:r>
              <a:rPr lang="en-US" altLang="zh-CN" sz="1400" b="1" dirty="0">
                <a:solidFill>
                  <a:schemeClr val="bg1"/>
                </a:solidFill>
                <a:latin typeface="微软雅黑" pitchFamily="34" charset="-122"/>
                <a:ea typeface="微软雅黑" panose="020B0503020204020204" pitchFamily="34" charset="-122"/>
              </a:rPr>
              <a:t>&amp;&amp; </a:t>
            </a:r>
            <a:r>
              <a:rPr lang="zh-CN" altLang="en-US" sz="1400" b="1" dirty="0" smtClean="0">
                <a:solidFill>
                  <a:schemeClr val="bg1"/>
                </a:solidFill>
                <a:latin typeface="微软雅黑" pitchFamily="34" charset="-122"/>
                <a:ea typeface="微软雅黑" panose="020B0503020204020204" pitchFamily="34" charset="-122"/>
              </a:rPr>
              <a:t>庄序填</a:t>
            </a:r>
            <a:r>
              <a:rPr lang="en-US" altLang="zh-CN" sz="1400" b="1" dirty="0" smtClean="0">
                <a:solidFill>
                  <a:schemeClr val="bg1"/>
                </a:solidFill>
                <a:latin typeface="微软雅黑" pitchFamily="34" charset="-122"/>
                <a:ea typeface="微软雅黑" panose="020B0503020204020204" pitchFamily="34" charset="-122"/>
              </a:rPr>
              <a:t>   </a:t>
            </a:r>
            <a:r>
              <a:rPr lang="zh-CN" altLang="en-US" sz="1400" b="1" dirty="0">
                <a:solidFill>
                  <a:schemeClr val="bg1"/>
                </a:solidFill>
                <a:latin typeface="微软雅黑" pitchFamily="34" charset="-122"/>
                <a:ea typeface="微软雅黑" panose="020B0503020204020204" pitchFamily="34" charset="-122"/>
              </a:rPr>
              <a:t>汇报时间：</a:t>
            </a:r>
            <a:r>
              <a:rPr lang="en-US" altLang="zh-CN" sz="1400" b="1" dirty="0">
                <a:solidFill>
                  <a:schemeClr val="bg1"/>
                </a:solidFill>
                <a:latin typeface="微软雅黑" pitchFamily="34" charset="-122"/>
                <a:ea typeface="微软雅黑" panose="020B0503020204020204" pitchFamily="34" charset="-122"/>
              </a:rPr>
              <a:t>2017</a:t>
            </a:r>
            <a:r>
              <a:rPr lang="zh-CN" altLang="en-US" sz="1400" b="1" dirty="0">
                <a:solidFill>
                  <a:schemeClr val="bg1"/>
                </a:solidFill>
                <a:latin typeface="微软雅黑" pitchFamily="34" charset="-122"/>
                <a:ea typeface="微软雅黑" panose="020B0503020204020204" pitchFamily="34" charset="-122"/>
              </a:rPr>
              <a:t>年</a:t>
            </a:r>
            <a:r>
              <a:rPr lang="en-US" altLang="zh-CN" sz="1400" b="1" dirty="0">
                <a:solidFill>
                  <a:schemeClr val="bg1"/>
                </a:solidFill>
                <a:latin typeface="微软雅黑" pitchFamily="34" charset="-122"/>
                <a:ea typeface="微软雅黑" panose="020B0503020204020204" pitchFamily="34" charset="-122"/>
              </a:rPr>
              <a:t>8</a:t>
            </a:r>
            <a:r>
              <a:rPr lang="zh-CN" altLang="en-US" sz="1400" b="1" dirty="0">
                <a:solidFill>
                  <a:schemeClr val="bg1"/>
                </a:solidFill>
                <a:latin typeface="微软雅黑" pitchFamily="34" charset="-122"/>
                <a:ea typeface="微软雅黑" panose="020B0503020204020204" pitchFamily="34" charset="-122"/>
              </a:rPr>
              <a:t>月</a:t>
            </a:r>
            <a:endParaRPr lang="en-US" altLang="zh-CN" sz="1400" b="1" dirty="0">
              <a:solidFill>
                <a:schemeClr val="bg1"/>
              </a:solidFill>
              <a:latin typeface="微软雅黑" pitchFamily="34" charset="-122"/>
              <a:ea typeface="微软雅黑" panose="020B0503020204020204" pitchFamily="34" charset="-122"/>
            </a:endParaRPr>
          </a:p>
        </p:txBody>
      </p:sp>
      <p:pic>
        <p:nvPicPr>
          <p:cNvPr id="14" name="图片 13">
            <a:extLst>
              <a:ext uri="{FF2B5EF4-FFF2-40B4-BE49-F238E27FC236}">
                <a16:creationId xmlns="" xmlns:a16="http://schemas.microsoft.com/office/drawing/2014/main" id="{85DF9937-845F-49AB-ABB8-6733277AB5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0"/>
            <a:ext cx="1819132" cy="605383"/>
          </a:xfrm>
          <a:prstGeom prst="rect">
            <a:avLst/>
          </a:prstGeom>
        </p:spPr>
      </p:pic>
    </p:spTree>
    <p:extLst>
      <p:ext uri="{BB962C8B-B14F-4D97-AF65-F5344CB8AC3E}">
        <p14:creationId xmlns:p14="http://schemas.microsoft.com/office/powerpoint/2010/main" val="397321917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 fill="hold"/>
                                        <p:tgtEl>
                                          <p:spTgt spid="19"/>
                                        </p:tgtEl>
                                        <p:attrNameLst>
                                          <p:attrName>ppt_w</p:attrName>
                                        </p:attrNameLst>
                                      </p:cBhvr>
                                      <p:tavLst>
                                        <p:tav tm="0">
                                          <p:val>
                                            <p:fltVal val="0"/>
                                          </p:val>
                                        </p:tav>
                                        <p:tav tm="100000">
                                          <p:val>
                                            <p:strVal val="#ppt_w"/>
                                          </p:val>
                                        </p:tav>
                                      </p:tavLst>
                                    </p:anim>
                                    <p:anim calcmode="lin" valueType="num">
                                      <p:cBhvr>
                                        <p:cTn id="8" dur="100" fill="hold"/>
                                        <p:tgtEl>
                                          <p:spTgt spid="19"/>
                                        </p:tgtEl>
                                        <p:attrNameLst>
                                          <p:attrName>ppt_h</p:attrName>
                                        </p:attrNameLst>
                                      </p:cBhvr>
                                      <p:tavLst>
                                        <p:tav tm="0">
                                          <p:val>
                                            <p:fltVal val="0"/>
                                          </p:val>
                                        </p:tav>
                                        <p:tav tm="100000">
                                          <p:val>
                                            <p:strVal val="#ppt_h"/>
                                          </p:val>
                                        </p:tav>
                                      </p:tavLst>
                                    </p:anim>
                                    <p:animEffect transition="in" filter="fade">
                                      <p:cBhvr>
                                        <p:cTn id="9" dur="100"/>
                                        <p:tgtEl>
                                          <p:spTgt spid="19"/>
                                        </p:tgtEl>
                                      </p:cBhvr>
                                    </p:animEffect>
                                  </p:childTnLst>
                                </p:cTn>
                              </p:par>
                              <p:par>
                                <p:cTn id="10" presetID="6" presetClass="emph" presetSubtype="0" fill="hold" nodeType="withEffect">
                                  <p:stCondLst>
                                    <p:cond delay="100"/>
                                  </p:stCondLst>
                                  <p:childTnLst>
                                    <p:animScale>
                                      <p:cBhvr>
                                        <p:cTn id="11" dur="100" fill="hold"/>
                                        <p:tgtEl>
                                          <p:spTgt spid="19"/>
                                        </p:tgtEl>
                                      </p:cBhvr>
                                      <p:by x="110000" y="110000"/>
                                    </p:animScale>
                                  </p:childTnLst>
                                </p:cTn>
                              </p:par>
                              <p:par>
                                <p:cTn id="12" presetID="6" presetClass="emph" presetSubtype="0" fill="hold" nodeType="withEffect">
                                  <p:stCondLst>
                                    <p:cond delay="200"/>
                                  </p:stCondLst>
                                  <p:childTnLst>
                                    <p:animScale>
                                      <p:cBhvr>
                                        <p:cTn id="13" dur="200" fill="hold"/>
                                        <p:tgtEl>
                                          <p:spTgt spid="19"/>
                                        </p:tgtEl>
                                      </p:cBhvr>
                                      <p:by x="90000" y="90000"/>
                                    </p:animScale>
                                  </p:childTnLst>
                                </p:cTn>
                              </p:par>
                              <p:par>
                                <p:cTn id="14" presetID="6" presetClass="emph" presetSubtype="0" fill="hold" nodeType="withEffect">
                                  <p:stCondLst>
                                    <p:cond delay="400"/>
                                  </p:stCondLst>
                                  <p:childTnLst>
                                    <p:animScale>
                                      <p:cBhvr>
                                        <p:cTn id="15" dur="100" fill="hold"/>
                                        <p:tgtEl>
                                          <p:spTgt spid="19"/>
                                        </p:tgtEl>
                                      </p:cBhvr>
                                      <p:by x="105000" y="105000"/>
                                    </p:animScale>
                                  </p:childTnLst>
                                </p:cTn>
                              </p:par>
                              <p:par>
                                <p:cTn id="16" presetID="6" presetClass="emph" presetSubtype="0" fill="hold" nodeType="withEffect">
                                  <p:stCondLst>
                                    <p:cond delay="500"/>
                                  </p:stCondLst>
                                  <p:childTnLst>
                                    <p:animScale>
                                      <p:cBhvr>
                                        <p:cTn id="17" dur="200" fill="hold"/>
                                        <p:tgtEl>
                                          <p:spTgt spid="19"/>
                                        </p:tgtEl>
                                      </p:cBhvr>
                                      <p:by x="95000" y="95000"/>
                                    </p:animScale>
                                  </p:childTnLst>
                                </p:cTn>
                              </p:par>
                            </p:childTnLst>
                          </p:cTn>
                        </p:par>
                        <p:par>
                          <p:cTn id="18" fill="hold">
                            <p:stCondLst>
                              <p:cond delay="700"/>
                            </p:stCondLst>
                            <p:childTnLst>
                              <p:par>
                                <p:cTn id="19" presetID="53" presetClass="entr" presetSubtype="16"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100" fill="hold"/>
                                        <p:tgtEl>
                                          <p:spTgt spid="24"/>
                                        </p:tgtEl>
                                        <p:attrNameLst>
                                          <p:attrName>ppt_w</p:attrName>
                                        </p:attrNameLst>
                                      </p:cBhvr>
                                      <p:tavLst>
                                        <p:tav tm="0">
                                          <p:val>
                                            <p:fltVal val="0"/>
                                          </p:val>
                                        </p:tav>
                                        <p:tav tm="100000">
                                          <p:val>
                                            <p:strVal val="#ppt_w"/>
                                          </p:val>
                                        </p:tav>
                                      </p:tavLst>
                                    </p:anim>
                                    <p:anim calcmode="lin" valueType="num">
                                      <p:cBhvr>
                                        <p:cTn id="22" dur="100" fill="hold"/>
                                        <p:tgtEl>
                                          <p:spTgt spid="24"/>
                                        </p:tgtEl>
                                        <p:attrNameLst>
                                          <p:attrName>ppt_h</p:attrName>
                                        </p:attrNameLst>
                                      </p:cBhvr>
                                      <p:tavLst>
                                        <p:tav tm="0">
                                          <p:val>
                                            <p:fltVal val="0"/>
                                          </p:val>
                                        </p:tav>
                                        <p:tav tm="100000">
                                          <p:val>
                                            <p:strVal val="#ppt_h"/>
                                          </p:val>
                                        </p:tav>
                                      </p:tavLst>
                                    </p:anim>
                                    <p:animEffect transition="in" filter="fade">
                                      <p:cBhvr>
                                        <p:cTn id="23" dur="100"/>
                                        <p:tgtEl>
                                          <p:spTgt spid="24"/>
                                        </p:tgtEl>
                                      </p:cBhvr>
                                    </p:animEffect>
                                  </p:childTnLst>
                                </p:cTn>
                              </p:par>
                              <p:par>
                                <p:cTn id="24" presetID="6" presetClass="emph" presetSubtype="0" fill="hold" nodeType="withEffect">
                                  <p:stCondLst>
                                    <p:cond delay="100"/>
                                  </p:stCondLst>
                                  <p:childTnLst>
                                    <p:animScale>
                                      <p:cBhvr>
                                        <p:cTn id="25" dur="100" fill="hold"/>
                                        <p:tgtEl>
                                          <p:spTgt spid="24"/>
                                        </p:tgtEl>
                                      </p:cBhvr>
                                      <p:by x="110000" y="110000"/>
                                    </p:animScale>
                                  </p:childTnLst>
                                </p:cTn>
                              </p:par>
                              <p:par>
                                <p:cTn id="26" presetID="6" presetClass="emph" presetSubtype="0" fill="hold" nodeType="withEffect">
                                  <p:stCondLst>
                                    <p:cond delay="200"/>
                                  </p:stCondLst>
                                  <p:childTnLst>
                                    <p:animScale>
                                      <p:cBhvr>
                                        <p:cTn id="27" dur="200" fill="hold"/>
                                        <p:tgtEl>
                                          <p:spTgt spid="24"/>
                                        </p:tgtEl>
                                      </p:cBhvr>
                                      <p:by x="90000" y="90000"/>
                                    </p:animScale>
                                  </p:childTnLst>
                                </p:cTn>
                              </p:par>
                              <p:par>
                                <p:cTn id="28" presetID="6" presetClass="emph" presetSubtype="0" fill="hold" nodeType="withEffect">
                                  <p:stCondLst>
                                    <p:cond delay="400"/>
                                  </p:stCondLst>
                                  <p:childTnLst>
                                    <p:animScale>
                                      <p:cBhvr>
                                        <p:cTn id="29" dur="100" fill="hold"/>
                                        <p:tgtEl>
                                          <p:spTgt spid="24"/>
                                        </p:tgtEl>
                                      </p:cBhvr>
                                      <p:by x="105000" y="105000"/>
                                    </p:animScale>
                                  </p:childTnLst>
                                </p:cTn>
                              </p:par>
                              <p:par>
                                <p:cTn id="30" presetID="6" presetClass="emph" presetSubtype="0" fill="hold" nodeType="withEffect">
                                  <p:stCondLst>
                                    <p:cond delay="500"/>
                                  </p:stCondLst>
                                  <p:childTnLst>
                                    <p:animScale>
                                      <p:cBhvr>
                                        <p:cTn id="31" dur="200" fill="hold"/>
                                        <p:tgtEl>
                                          <p:spTgt spid="24"/>
                                        </p:tgtEl>
                                      </p:cBhvr>
                                      <p:by x="95000" y="95000"/>
                                    </p:animScale>
                                  </p:childTnLst>
                                </p:cTn>
                              </p:par>
                              <p:par>
                                <p:cTn id="32" presetID="22" presetClass="entr" presetSubtype="2" fill="hold" nodeType="withEffect">
                                  <p:stCondLst>
                                    <p:cond delay="100"/>
                                  </p:stCondLst>
                                  <p:childTnLst>
                                    <p:set>
                                      <p:cBhvr>
                                        <p:cTn id="33" dur="1" fill="hold">
                                          <p:stCondLst>
                                            <p:cond delay="0"/>
                                          </p:stCondLst>
                                        </p:cTn>
                                        <p:tgtEl>
                                          <p:spTgt spid="40"/>
                                        </p:tgtEl>
                                        <p:attrNameLst>
                                          <p:attrName>style.visibility</p:attrName>
                                        </p:attrNameLst>
                                      </p:cBhvr>
                                      <p:to>
                                        <p:strVal val="visible"/>
                                      </p:to>
                                    </p:set>
                                    <p:animEffect transition="in" filter="wipe(right)">
                                      <p:cBhvr>
                                        <p:cTn id="34" dur="500"/>
                                        <p:tgtEl>
                                          <p:spTgt spid="40"/>
                                        </p:tgtEl>
                                      </p:cBhvr>
                                    </p:animEffect>
                                  </p:childTnLst>
                                </p:cTn>
                              </p:par>
                            </p:childTnLst>
                          </p:cTn>
                        </p:par>
                        <p:par>
                          <p:cTn id="35" fill="hold">
                            <p:stCondLst>
                              <p:cond delay="1400"/>
                            </p:stCondLst>
                            <p:childTnLst>
                              <p:par>
                                <p:cTn id="36" presetID="22" presetClass="entr" presetSubtype="8" fill="hold" grpId="0"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wipe(left)">
                                      <p:cBhvr>
                                        <p:cTn id="38" dur="500"/>
                                        <p:tgtEl>
                                          <p:spTgt spid="43"/>
                                        </p:tgtEl>
                                      </p:cBhvr>
                                    </p:animEffect>
                                  </p:childTnLst>
                                </p:cTn>
                              </p:par>
                              <p:par>
                                <p:cTn id="39" presetID="26" presetClass="emph" presetSubtype="0" fill="hold" grpId="1" nodeType="withEffect">
                                  <p:stCondLst>
                                    <p:cond delay="0"/>
                                  </p:stCondLst>
                                  <p:childTnLst>
                                    <p:animEffect transition="out" filter="fade">
                                      <p:cBhvr>
                                        <p:cTn id="40" dur="500" tmFilter="0, 0; .2, .5; .8, .5; 1, 0"/>
                                        <p:tgtEl>
                                          <p:spTgt spid="43"/>
                                        </p:tgtEl>
                                      </p:cBhvr>
                                    </p:animEffect>
                                    <p:animScale>
                                      <p:cBhvr>
                                        <p:cTn id="41" dur="250" autoRev="1" fill="hold"/>
                                        <p:tgtEl>
                                          <p:spTgt spid="4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1415772" cy="461665"/>
          </a:xfrm>
          <a:prstGeom prst="rect">
            <a:avLst/>
          </a:prstGeom>
          <a:noFill/>
        </p:spPr>
        <p:txBody>
          <a:bodyPr wrap="none" rtlCol="0">
            <a:spAutoFit/>
          </a:bodyPr>
          <a:lstStyle/>
          <a:p>
            <a:r>
              <a:rPr lang="zh-CN" altLang="en-US" sz="2400" b="1" dirty="0">
                <a:latin typeface="微软雅黑"/>
                <a:ea typeface="微软雅黑"/>
              </a:rPr>
              <a:t>项目背景</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Freeform 34"/>
          <p:cNvSpPr>
            <a:spLocks noEditPoints="1"/>
          </p:cNvSpPr>
          <p:nvPr/>
        </p:nvSpPr>
        <p:spPr bwMode="auto">
          <a:xfrm>
            <a:off x="1000830" y="1782348"/>
            <a:ext cx="334257" cy="343054"/>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1500"/>
          </a:p>
        </p:txBody>
      </p:sp>
      <p:sp>
        <p:nvSpPr>
          <p:cNvPr id="51" name="KSO_Shape"/>
          <p:cNvSpPr>
            <a:spLocks/>
          </p:cNvSpPr>
          <p:nvPr/>
        </p:nvSpPr>
        <p:spPr bwMode="auto">
          <a:xfrm>
            <a:off x="2785134" y="1801398"/>
            <a:ext cx="403595" cy="34305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sp>
        <p:nvSpPr>
          <p:cNvPr id="63" name="KSO_Shape"/>
          <p:cNvSpPr>
            <a:spLocks/>
          </p:cNvSpPr>
          <p:nvPr/>
        </p:nvSpPr>
        <p:spPr bwMode="auto">
          <a:xfrm>
            <a:off x="4626052" y="1763298"/>
            <a:ext cx="420754" cy="41654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sp>
        <p:nvSpPr>
          <p:cNvPr id="40" name="KSO_Shape"/>
          <p:cNvSpPr>
            <a:spLocks/>
          </p:cNvSpPr>
          <p:nvPr/>
        </p:nvSpPr>
        <p:spPr bwMode="auto">
          <a:xfrm>
            <a:off x="6479938" y="1781273"/>
            <a:ext cx="363149" cy="312913"/>
          </a:xfrm>
          <a:custGeom>
            <a:avLst/>
            <a:gdLst>
              <a:gd name="T0" fmla="*/ 838518 w 3856038"/>
              <a:gd name="T1" fmla="*/ 3035936 h 3319463"/>
              <a:gd name="T2" fmla="*/ 807086 w 3856038"/>
              <a:gd name="T3" fmla="*/ 3078481 h 3319463"/>
              <a:gd name="T4" fmla="*/ 345758 w 3856038"/>
              <a:gd name="T5" fmla="*/ 3083244 h 3319463"/>
              <a:gd name="T6" fmla="*/ 306705 w 3856038"/>
              <a:gd name="T7" fmla="*/ 3047684 h 3319463"/>
              <a:gd name="T8" fmla="*/ 1938189 w 3856038"/>
              <a:gd name="T9" fmla="*/ 1874411 h 3319463"/>
              <a:gd name="T10" fmla="*/ 2032113 w 3856038"/>
              <a:gd name="T11" fmla="*/ 1927728 h 3319463"/>
              <a:gd name="T12" fmla="*/ 2127625 w 3856038"/>
              <a:gd name="T13" fmla="*/ 1936931 h 3319463"/>
              <a:gd name="T14" fmla="*/ 2209174 w 3856038"/>
              <a:gd name="T15" fmla="*/ 1913446 h 3319463"/>
              <a:gd name="T16" fmla="*/ 2208222 w 3856038"/>
              <a:gd name="T17" fmla="*/ 3063251 h 3319463"/>
              <a:gd name="T18" fmla="*/ 2159673 w 3856038"/>
              <a:gd name="T19" fmla="*/ 3086101 h 3319463"/>
              <a:gd name="T20" fmla="*/ 1703060 w 3856038"/>
              <a:gd name="T21" fmla="*/ 3067694 h 3319463"/>
              <a:gd name="T22" fmla="*/ 1684338 w 3856038"/>
              <a:gd name="T23" fmla="*/ 1620838 h 3319463"/>
              <a:gd name="T24" fmla="*/ 1517659 w 3856038"/>
              <a:gd name="T25" fmla="*/ 3063249 h 3319463"/>
              <a:gd name="T26" fmla="*/ 1469110 w 3856038"/>
              <a:gd name="T27" fmla="*/ 3086100 h 3319463"/>
              <a:gd name="T28" fmla="*/ 1012179 w 3856038"/>
              <a:gd name="T29" fmla="*/ 3067693 h 3319463"/>
              <a:gd name="T30" fmla="*/ 993775 w 3856038"/>
              <a:gd name="T31" fmla="*/ 2030516 h 3319463"/>
              <a:gd name="T32" fmla="*/ 2903512 w 3856038"/>
              <a:gd name="T33" fmla="*/ 3058483 h 3319463"/>
              <a:gd name="T34" fmla="*/ 2858002 w 3856038"/>
              <a:gd name="T35" fmla="*/ 3085784 h 3319463"/>
              <a:gd name="T36" fmla="*/ 2397814 w 3856038"/>
              <a:gd name="T37" fmla="*/ 3071816 h 3319463"/>
              <a:gd name="T38" fmla="*/ 2374900 w 3856038"/>
              <a:gd name="T39" fmla="*/ 3023247 h 3319463"/>
              <a:gd name="T40" fmla="*/ 3393565 w 3856038"/>
              <a:gd name="T41" fmla="*/ 829618 h 3319463"/>
              <a:gd name="T42" fmla="*/ 3441797 w 3856038"/>
              <a:gd name="T43" fmla="*/ 916284 h 3319463"/>
              <a:gd name="T44" fmla="*/ 3518904 w 3856038"/>
              <a:gd name="T45" fmla="*/ 976601 h 3319463"/>
              <a:gd name="T46" fmla="*/ 3605213 w 3856038"/>
              <a:gd name="T47" fmla="*/ 3023244 h 3319463"/>
              <a:gd name="T48" fmla="*/ 3582367 w 3856038"/>
              <a:gd name="T49" fmla="*/ 3071815 h 3319463"/>
              <a:gd name="T50" fmla="*/ 3123532 w 3856038"/>
              <a:gd name="T51" fmla="*/ 3085783 h 3319463"/>
              <a:gd name="T52" fmla="*/ 3077839 w 3856038"/>
              <a:gd name="T53" fmla="*/ 3058481 h 3319463"/>
              <a:gd name="T54" fmla="*/ 3032368 w 3856038"/>
              <a:gd name="T55" fmla="*/ 0 h 3319463"/>
              <a:gd name="T56" fmla="*/ 3669057 w 3856038"/>
              <a:gd name="T57" fmla="*/ 6984 h 3319463"/>
              <a:gd name="T58" fmla="*/ 3714445 w 3856038"/>
              <a:gd name="T59" fmla="*/ 35552 h 3319463"/>
              <a:gd name="T60" fmla="*/ 3742692 w 3856038"/>
              <a:gd name="T61" fmla="*/ 80308 h 3319463"/>
              <a:gd name="T62" fmla="*/ 3749358 w 3856038"/>
              <a:gd name="T63" fmla="*/ 717377 h 3319463"/>
              <a:gd name="T64" fmla="*/ 3735075 w 3856038"/>
              <a:gd name="T65" fmla="*/ 769117 h 3319463"/>
              <a:gd name="T66" fmla="*/ 3700797 w 3856038"/>
              <a:gd name="T67" fmla="*/ 808795 h 3319463"/>
              <a:gd name="T68" fmla="*/ 3652870 w 3856038"/>
              <a:gd name="T69" fmla="*/ 830698 h 3319463"/>
              <a:gd name="T70" fmla="*/ 3597644 w 3856038"/>
              <a:gd name="T71" fmla="*/ 829110 h 3319463"/>
              <a:gd name="T72" fmla="*/ 3550670 w 3856038"/>
              <a:gd name="T73" fmla="*/ 804986 h 3319463"/>
              <a:gd name="T74" fmla="*/ 3518296 w 3856038"/>
              <a:gd name="T75" fmla="*/ 764039 h 3319463"/>
              <a:gd name="T76" fmla="*/ 3506552 w 3856038"/>
              <a:gd name="T77" fmla="*/ 711346 h 3319463"/>
              <a:gd name="T78" fmla="*/ 2155095 w 3856038"/>
              <a:gd name="T79" fmla="*/ 1756621 h 3319463"/>
              <a:gd name="T80" fmla="*/ 2103678 w 3856038"/>
              <a:gd name="T81" fmla="*/ 1768049 h 3319463"/>
              <a:gd name="T82" fmla="*/ 2052577 w 3856038"/>
              <a:gd name="T83" fmla="*/ 1756621 h 3319463"/>
              <a:gd name="T84" fmla="*/ 207257 w 3856038"/>
              <a:gd name="T85" fmla="*/ 2594619 h 3319463"/>
              <a:gd name="T86" fmla="*/ 161553 w 3856038"/>
              <a:gd name="T87" fmla="*/ 2623505 h 3319463"/>
              <a:gd name="T88" fmla="*/ 109818 w 3856038"/>
              <a:gd name="T89" fmla="*/ 2629853 h 3319463"/>
              <a:gd name="T90" fmla="*/ 59670 w 3856038"/>
              <a:gd name="T91" fmla="*/ 2613665 h 3319463"/>
              <a:gd name="T92" fmla="*/ 19996 w 3856038"/>
              <a:gd name="T93" fmla="*/ 2575574 h 3319463"/>
              <a:gd name="T94" fmla="*/ 952 w 3856038"/>
              <a:gd name="T95" fmla="*/ 2526056 h 3319463"/>
              <a:gd name="T96" fmla="*/ 5078 w 3856038"/>
              <a:gd name="T97" fmla="*/ 2473998 h 3319463"/>
              <a:gd name="T98" fmla="*/ 31105 w 3856038"/>
              <a:gd name="T99" fmla="*/ 2427337 h 3319463"/>
              <a:gd name="T100" fmla="*/ 1492697 w 3856038"/>
              <a:gd name="T101" fmla="*/ 975760 h 3319463"/>
              <a:gd name="T102" fmla="*/ 1543797 w 3856038"/>
              <a:gd name="T103" fmla="*/ 964333 h 3319463"/>
              <a:gd name="T104" fmla="*/ 1595215 w 3856038"/>
              <a:gd name="T105" fmla="*/ 975760 h 3319463"/>
              <a:gd name="T106" fmla="*/ 3334526 w 3856038"/>
              <a:gd name="T107" fmla="*/ 243464 h 3319463"/>
              <a:gd name="T108" fmla="*/ 2991107 w 3856038"/>
              <a:gd name="T109" fmla="*/ 233624 h 3319463"/>
              <a:gd name="T110" fmla="*/ 2948576 w 3856038"/>
              <a:gd name="T111" fmla="*/ 203151 h 3319463"/>
              <a:gd name="T112" fmla="*/ 2922550 w 3856038"/>
              <a:gd name="T113" fmla="*/ 157760 h 3319463"/>
              <a:gd name="T114" fmla="*/ 2918424 w 3856038"/>
              <a:gd name="T115" fmla="*/ 102845 h 3319463"/>
              <a:gd name="T116" fmla="*/ 2937468 w 3856038"/>
              <a:gd name="T117" fmla="*/ 53645 h 3319463"/>
              <a:gd name="T118" fmla="*/ 2975555 w 3856038"/>
              <a:gd name="T119" fmla="*/ 17459 h 3319463"/>
              <a:gd name="T120" fmla="*/ 3026338 w 3856038"/>
              <a:gd name="T121" fmla="*/ 318 h 3319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56038" h="3319463">
                <a:moveTo>
                  <a:pt x="50800" y="3187700"/>
                </a:moveTo>
                <a:lnTo>
                  <a:pt x="3856038" y="3187700"/>
                </a:lnTo>
                <a:lnTo>
                  <a:pt x="3856038" y="3319463"/>
                </a:lnTo>
                <a:lnTo>
                  <a:pt x="50800" y="3319463"/>
                </a:lnTo>
                <a:lnTo>
                  <a:pt x="50800" y="3187700"/>
                </a:lnTo>
                <a:close/>
                <a:moveTo>
                  <a:pt x="839788" y="2182813"/>
                </a:moveTo>
                <a:lnTo>
                  <a:pt x="839788" y="3023236"/>
                </a:lnTo>
                <a:lnTo>
                  <a:pt x="839471" y="3029586"/>
                </a:lnTo>
                <a:lnTo>
                  <a:pt x="838518" y="3035936"/>
                </a:lnTo>
                <a:lnTo>
                  <a:pt x="837248" y="3041969"/>
                </a:lnTo>
                <a:lnTo>
                  <a:pt x="834708" y="3047684"/>
                </a:lnTo>
                <a:lnTo>
                  <a:pt x="832486" y="3053399"/>
                </a:lnTo>
                <a:lnTo>
                  <a:pt x="829311" y="3058479"/>
                </a:lnTo>
                <a:lnTo>
                  <a:pt x="825501" y="3063241"/>
                </a:lnTo>
                <a:lnTo>
                  <a:pt x="821373" y="3067686"/>
                </a:lnTo>
                <a:lnTo>
                  <a:pt x="816928" y="3071814"/>
                </a:lnTo>
                <a:lnTo>
                  <a:pt x="812166" y="3075306"/>
                </a:lnTo>
                <a:lnTo>
                  <a:pt x="807086" y="3078481"/>
                </a:lnTo>
                <a:lnTo>
                  <a:pt x="801688" y="3081339"/>
                </a:lnTo>
                <a:lnTo>
                  <a:pt x="795656" y="3083244"/>
                </a:lnTo>
                <a:lnTo>
                  <a:pt x="789623" y="3084831"/>
                </a:lnTo>
                <a:lnTo>
                  <a:pt x="783591" y="3085784"/>
                </a:lnTo>
                <a:lnTo>
                  <a:pt x="777241" y="3086101"/>
                </a:lnTo>
                <a:lnTo>
                  <a:pt x="364173" y="3086101"/>
                </a:lnTo>
                <a:lnTo>
                  <a:pt x="357823" y="3085784"/>
                </a:lnTo>
                <a:lnTo>
                  <a:pt x="351473" y="3084831"/>
                </a:lnTo>
                <a:lnTo>
                  <a:pt x="345758" y="3083244"/>
                </a:lnTo>
                <a:lnTo>
                  <a:pt x="339725" y="3081339"/>
                </a:lnTo>
                <a:lnTo>
                  <a:pt x="334328" y="3078481"/>
                </a:lnTo>
                <a:lnTo>
                  <a:pt x="329248" y="3075306"/>
                </a:lnTo>
                <a:lnTo>
                  <a:pt x="324485" y="3071814"/>
                </a:lnTo>
                <a:lnTo>
                  <a:pt x="320040" y="3067686"/>
                </a:lnTo>
                <a:lnTo>
                  <a:pt x="315595" y="3063241"/>
                </a:lnTo>
                <a:lnTo>
                  <a:pt x="312103" y="3058479"/>
                </a:lnTo>
                <a:lnTo>
                  <a:pt x="308928" y="3053399"/>
                </a:lnTo>
                <a:lnTo>
                  <a:pt x="306705" y="3047684"/>
                </a:lnTo>
                <a:lnTo>
                  <a:pt x="304165" y="3041969"/>
                </a:lnTo>
                <a:lnTo>
                  <a:pt x="302578" y="3035936"/>
                </a:lnTo>
                <a:lnTo>
                  <a:pt x="301943" y="3029586"/>
                </a:lnTo>
                <a:lnTo>
                  <a:pt x="301625" y="3023236"/>
                </a:lnTo>
                <a:lnTo>
                  <a:pt x="301625" y="2721293"/>
                </a:lnTo>
                <a:lnTo>
                  <a:pt x="839788" y="2182813"/>
                </a:lnTo>
                <a:close/>
                <a:moveTo>
                  <a:pt x="1684338" y="1620838"/>
                </a:moveTo>
                <a:lnTo>
                  <a:pt x="1929304" y="1865842"/>
                </a:lnTo>
                <a:lnTo>
                  <a:pt x="1938189" y="1874411"/>
                </a:lnTo>
                <a:lnTo>
                  <a:pt x="1947708" y="1882345"/>
                </a:lnTo>
                <a:lnTo>
                  <a:pt x="1957227" y="1889644"/>
                </a:lnTo>
                <a:lnTo>
                  <a:pt x="1967064" y="1896944"/>
                </a:lnTo>
                <a:lnTo>
                  <a:pt x="1977218" y="1903291"/>
                </a:lnTo>
                <a:lnTo>
                  <a:pt x="1987690" y="1909003"/>
                </a:lnTo>
                <a:lnTo>
                  <a:pt x="1998478" y="1914716"/>
                </a:lnTo>
                <a:lnTo>
                  <a:pt x="2009267" y="1919476"/>
                </a:lnTo>
                <a:lnTo>
                  <a:pt x="2020690" y="1923602"/>
                </a:lnTo>
                <a:lnTo>
                  <a:pt x="2032113" y="1927728"/>
                </a:lnTo>
                <a:lnTo>
                  <a:pt x="2043537" y="1930901"/>
                </a:lnTo>
                <a:lnTo>
                  <a:pt x="2055277" y="1933440"/>
                </a:lnTo>
                <a:lnTo>
                  <a:pt x="2067335" y="1935344"/>
                </a:lnTo>
                <a:lnTo>
                  <a:pt x="2079393" y="1936931"/>
                </a:lnTo>
                <a:lnTo>
                  <a:pt x="2091768" y="1937883"/>
                </a:lnTo>
                <a:lnTo>
                  <a:pt x="2103826" y="1938201"/>
                </a:lnTo>
                <a:lnTo>
                  <a:pt x="2111759" y="1937883"/>
                </a:lnTo>
                <a:lnTo>
                  <a:pt x="2119692" y="1937566"/>
                </a:lnTo>
                <a:lnTo>
                  <a:pt x="2127625" y="1936931"/>
                </a:lnTo>
                <a:lnTo>
                  <a:pt x="2135240" y="1935979"/>
                </a:lnTo>
                <a:lnTo>
                  <a:pt x="2142856" y="1934710"/>
                </a:lnTo>
                <a:lnTo>
                  <a:pt x="2150788" y="1933440"/>
                </a:lnTo>
                <a:lnTo>
                  <a:pt x="2158404" y="1931536"/>
                </a:lnTo>
                <a:lnTo>
                  <a:pt x="2165702" y="1929949"/>
                </a:lnTo>
                <a:lnTo>
                  <a:pt x="2173318" y="1927728"/>
                </a:lnTo>
                <a:lnTo>
                  <a:pt x="2180299" y="1925189"/>
                </a:lnTo>
                <a:lnTo>
                  <a:pt x="2194895" y="1919794"/>
                </a:lnTo>
                <a:lnTo>
                  <a:pt x="2209174" y="1913446"/>
                </a:lnTo>
                <a:lnTo>
                  <a:pt x="2222501" y="1906782"/>
                </a:lnTo>
                <a:lnTo>
                  <a:pt x="2222501" y="3023263"/>
                </a:lnTo>
                <a:lnTo>
                  <a:pt x="2222501" y="3029611"/>
                </a:lnTo>
                <a:lnTo>
                  <a:pt x="2221232" y="3035958"/>
                </a:lnTo>
                <a:lnTo>
                  <a:pt x="2219645" y="3041988"/>
                </a:lnTo>
                <a:lnTo>
                  <a:pt x="2217742" y="3047700"/>
                </a:lnTo>
                <a:lnTo>
                  <a:pt x="2214886" y="3053413"/>
                </a:lnTo>
                <a:lnTo>
                  <a:pt x="2211713" y="3058491"/>
                </a:lnTo>
                <a:lnTo>
                  <a:pt x="2208222" y="3063251"/>
                </a:lnTo>
                <a:lnTo>
                  <a:pt x="2204414" y="3067694"/>
                </a:lnTo>
                <a:lnTo>
                  <a:pt x="2199655" y="3071820"/>
                </a:lnTo>
                <a:lnTo>
                  <a:pt x="2194895" y="3075311"/>
                </a:lnTo>
                <a:lnTo>
                  <a:pt x="2189818" y="3078484"/>
                </a:lnTo>
                <a:lnTo>
                  <a:pt x="2184424" y="3081341"/>
                </a:lnTo>
                <a:lnTo>
                  <a:pt x="2178712" y="3083245"/>
                </a:lnTo>
                <a:lnTo>
                  <a:pt x="2172366" y="3084832"/>
                </a:lnTo>
                <a:lnTo>
                  <a:pt x="2166654" y="3085784"/>
                </a:lnTo>
                <a:lnTo>
                  <a:pt x="2159673" y="3086101"/>
                </a:lnTo>
                <a:lnTo>
                  <a:pt x="1747166" y="3086101"/>
                </a:lnTo>
                <a:lnTo>
                  <a:pt x="1740820" y="3085784"/>
                </a:lnTo>
                <a:lnTo>
                  <a:pt x="1734474" y="3084832"/>
                </a:lnTo>
                <a:lnTo>
                  <a:pt x="1728445" y="3083245"/>
                </a:lnTo>
                <a:lnTo>
                  <a:pt x="1723050" y="3081341"/>
                </a:lnTo>
                <a:lnTo>
                  <a:pt x="1717656" y="3078484"/>
                </a:lnTo>
                <a:lnTo>
                  <a:pt x="1712579" y="3075311"/>
                </a:lnTo>
                <a:lnTo>
                  <a:pt x="1707185" y="3071820"/>
                </a:lnTo>
                <a:lnTo>
                  <a:pt x="1703060" y="3067694"/>
                </a:lnTo>
                <a:lnTo>
                  <a:pt x="1698935" y="3063251"/>
                </a:lnTo>
                <a:lnTo>
                  <a:pt x="1695444" y="3058491"/>
                </a:lnTo>
                <a:lnTo>
                  <a:pt x="1692271" y="3053413"/>
                </a:lnTo>
                <a:lnTo>
                  <a:pt x="1689415" y="3047700"/>
                </a:lnTo>
                <a:lnTo>
                  <a:pt x="1687511" y="3041988"/>
                </a:lnTo>
                <a:lnTo>
                  <a:pt x="1685925" y="3035958"/>
                </a:lnTo>
                <a:lnTo>
                  <a:pt x="1684973" y="3029611"/>
                </a:lnTo>
                <a:lnTo>
                  <a:pt x="1684338" y="3023263"/>
                </a:lnTo>
                <a:lnTo>
                  <a:pt x="1684338" y="1620838"/>
                </a:lnTo>
                <a:close/>
                <a:moveTo>
                  <a:pt x="1531938" y="1492251"/>
                </a:moveTo>
                <a:lnTo>
                  <a:pt x="1531938" y="3023260"/>
                </a:lnTo>
                <a:lnTo>
                  <a:pt x="1531304" y="3029608"/>
                </a:lnTo>
                <a:lnTo>
                  <a:pt x="1530669" y="3035955"/>
                </a:lnTo>
                <a:lnTo>
                  <a:pt x="1529082" y="3041985"/>
                </a:lnTo>
                <a:lnTo>
                  <a:pt x="1527178" y="3047698"/>
                </a:lnTo>
                <a:lnTo>
                  <a:pt x="1524323" y="3053411"/>
                </a:lnTo>
                <a:lnTo>
                  <a:pt x="1521150" y="3058489"/>
                </a:lnTo>
                <a:lnTo>
                  <a:pt x="1517659" y="3063249"/>
                </a:lnTo>
                <a:lnTo>
                  <a:pt x="1513217" y="3067693"/>
                </a:lnTo>
                <a:lnTo>
                  <a:pt x="1509092" y="3071818"/>
                </a:lnTo>
                <a:lnTo>
                  <a:pt x="1504332" y="3075309"/>
                </a:lnTo>
                <a:lnTo>
                  <a:pt x="1498938" y="3078483"/>
                </a:lnTo>
                <a:lnTo>
                  <a:pt x="1493543" y="3081340"/>
                </a:lnTo>
                <a:lnTo>
                  <a:pt x="1487514" y="3083244"/>
                </a:lnTo>
                <a:lnTo>
                  <a:pt x="1481803" y="3084831"/>
                </a:lnTo>
                <a:lnTo>
                  <a:pt x="1475456" y="3085783"/>
                </a:lnTo>
                <a:lnTo>
                  <a:pt x="1469110" y="3086100"/>
                </a:lnTo>
                <a:lnTo>
                  <a:pt x="1056286" y="3086100"/>
                </a:lnTo>
                <a:lnTo>
                  <a:pt x="1050257" y="3085783"/>
                </a:lnTo>
                <a:lnTo>
                  <a:pt x="1043911" y="3084831"/>
                </a:lnTo>
                <a:lnTo>
                  <a:pt x="1037882" y="3083244"/>
                </a:lnTo>
                <a:lnTo>
                  <a:pt x="1031853" y="3081340"/>
                </a:lnTo>
                <a:lnTo>
                  <a:pt x="1026776" y="3078483"/>
                </a:lnTo>
                <a:lnTo>
                  <a:pt x="1021381" y="3075309"/>
                </a:lnTo>
                <a:lnTo>
                  <a:pt x="1016622" y="3071818"/>
                </a:lnTo>
                <a:lnTo>
                  <a:pt x="1012179" y="3067693"/>
                </a:lnTo>
                <a:lnTo>
                  <a:pt x="1008372" y="3063249"/>
                </a:lnTo>
                <a:lnTo>
                  <a:pt x="1004246" y="3058489"/>
                </a:lnTo>
                <a:lnTo>
                  <a:pt x="1001391" y="3053411"/>
                </a:lnTo>
                <a:lnTo>
                  <a:pt x="998852" y="3047698"/>
                </a:lnTo>
                <a:lnTo>
                  <a:pt x="996631" y="3041985"/>
                </a:lnTo>
                <a:lnTo>
                  <a:pt x="995044" y="3035955"/>
                </a:lnTo>
                <a:lnTo>
                  <a:pt x="994092" y="3029608"/>
                </a:lnTo>
                <a:lnTo>
                  <a:pt x="993775" y="3023260"/>
                </a:lnTo>
                <a:lnTo>
                  <a:pt x="993775" y="2030516"/>
                </a:lnTo>
                <a:lnTo>
                  <a:pt x="1531938" y="1492251"/>
                </a:lnTo>
                <a:close/>
                <a:moveTo>
                  <a:pt x="2914650" y="1230313"/>
                </a:moveTo>
                <a:lnTo>
                  <a:pt x="2914650" y="3023247"/>
                </a:lnTo>
                <a:lnTo>
                  <a:pt x="2914014" y="3029596"/>
                </a:lnTo>
                <a:lnTo>
                  <a:pt x="2913059" y="3035945"/>
                </a:lnTo>
                <a:lnTo>
                  <a:pt x="2911468" y="3041976"/>
                </a:lnTo>
                <a:lnTo>
                  <a:pt x="2909240" y="3047690"/>
                </a:lnTo>
                <a:lnTo>
                  <a:pt x="2906694" y="3053404"/>
                </a:lnTo>
                <a:lnTo>
                  <a:pt x="2903512" y="3058483"/>
                </a:lnTo>
                <a:lnTo>
                  <a:pt x="2900011" y="3063245"/>
                </a:lnTo>
                <a:lnTo>
                  <a:pt x="2895874" y="3067689"/>
                </a:lnTo>
                <a:lnTo>
                  <a:pt x="2891736" y="3071816"/>
                </a:lnTo>
                <a:lnTo>
                  <a:pt x="2886326" y="3075308"/>
                </a:lnTo>
                <a:lnTo>
                  <a:pt x="2881234" y="3078482"/>
                </a:lnTo>
                <a:lnTo>
                  <a:pt x="2875824" y="3081340"/>
                </a:lnTo>
                <a:lnTo>
                  <a:pt x="2870414" y="3083244"/>
                </a:lnTo>
                <a:lnTo>
                  <a:pt x="2864367" y="3084831"/>
                </a:lnTo>
                <a:lnTo>
                  <a:pt x="2858002" y="3085784"/>
                </a:lnTo>
                <a:lnTo>
                  <a:pt x="2851637" y="3086101"/>
                </a:lnTo>
                <a:lnTo>
                  <a:pt x="2437914" y="3086101"/>
                </a:lnTo>
                <a:lnTo>
                  <a:pt x="2430912" y="3085784"/>
                </a:lnTo>
                <a:lnTo>
                  <a:pt x="2425184" y="3084831"/>
                </a:lnTo>
                <a:lnTo>
                  <a:pt x="2418819" y="3083244"/>
                </a:lnTo>
                <a:lnTo>
                  <a:pt x="2413090" y="3081340"/>
                </a:lnTo>
                <a:lnTo>
                  <a:pt x="2407680" y="3078482"/>
                </a:lnTo>
                <a:lnTo>
                  <a:pt x="2402588" y="3075308"/>
                </a:lnTo>
                <a:lnTo>
                  <a:pt x="2397814" y="3071816"/>
                </a:lnTo>
                <a:lnTo>
                  <a:pt x="2393040" y="3067689"/>
                </a:lnTo>
                <a:lnTo>
                  <a:pt x="2389221" y="3063245"/>
                </a:lnTo>
                <a:lnTo>
                  <a:pt x="2385721" y="3058483"/>
                </a:lnTo>
                <a:lnTo>
                  <a:pt x="2382538" y="3053404"/>
                </a:lnTo>
                <a:lnTo>
                  <a:pt x="2379674" y="3047690"/>
                </a:lnTo>
                <a:lnTo>
                  <a:pt x="2377764" y="3041976"/>
                </a:lnTo>
                <a:lnTo>
                  <a:pt x="2376173" y="3035945"/>
                </a:lnTo>
                <a:lnTo>
                  <a:pt x="2374900" y="3029596"/>
                </a:lnTo>
                <a:lnTo>
                  <a:pt x="2374900" y="3023247"/>
                </a:lnTo>
                <a:lnTo>
                  <a:pt x="2374900" y="1768701"/>
                </a:lnTo>
                <a:lnTo>
                  <a:pt x="2914650" y="1230313"/>
                </a:lnTo>
                <a:close/>
                <a:moveTo>
                  <a:pt x="3382142" y="762000"/>
                </a:moveTo>
                <a:lnTo>
                  <a:pt x="3382777" y="774063"/>
                </a:lnTo>
                <a:lnTo>
                  <a:pt x="3384046" y="785492"/>
                </a:lnTo>
                <a:lnTo>
                  <a:pt x="3385633" y="796920"/>
                </a:lnTo>
                <a:lnTo>
                  <a:pt x="3387536" y="808031"/>
                </a:lnTo>
                <a:lnTo>
                  <a:pt x="3390392" y="818825"/>
                </a:lnTo>
                <a:lnTo>
                  <a:pt x="3393565" y="829618"/>
                </a:lnTo>
                <a:lnTo>
                  <a:pt x="3397056" y="840094"/>
                </a:lnTo>
                <a:lnTo>
                  <a:pt x="3401181" y="850888"/>
                </a:lnTo>
                <a:lnTo>
                  <a:pt x="3405623" y="860729"/>
                </a:lnTo>
                <a:lnTo>
                  <a:pt x="3410383" y="870570"/>
                </a:lnTo>
                <a:lnTo>
                  <a:pt x="3416095" y="880411"/>
                </a:lnTo>
                <a:lnTo>
                  <a:pt x="3421806" y="889935"/>
                </a:lnTo>
                <a:lnTo>
                  <a:pt x="3427835" y="899141"/>
                </a:lnTo>
                <a:lnTo>
                  <a:pt x="3434499" y="907713"/>
                </a:lnTo>
                <a:lnTo>
                  <a:pt x="3441797" y="916284"/>
                </a:lnTo>
                <a:lnTo>
                  <a:pt x="3448778" y="924220"/>
                </a:lnTo>
                <a:lnTo>
                  <a:pt x="3456711" y="932157"/>
                </a:lnTo>
                <a:lnTo>
                  <a:pt x="3464644" y="939776"/>
                </a:lnTo>
                <a:lnTo>
                  <a:pt x="3472894" y="946760"/>
                </a:lnTo>
                <a:lnTo>
                  <a:pt x="3481461" y="953426"/>
                </a:lnTo>
                <a:lnTo>
                  <a:pt x="3490663" y="960093"/>
                </a:lnTo>
                <a:lnTo>
                  <a:pt x="3499548" y="966125"/>
                </a:lnTo>
                <a:lnTo>
                  <a:pt x="3509067" y="971521"/>
                </a:lnTo>
                <a:lnTo>
                  <a:pt x="3518904" y="976601"/>
                </a:lnTo>
                <a:lnTo>
                  <a:pt x="3529058" y="981363"/>
                </a:lnTo>
                <a:lnTo>
                  <a:pt x="3539529" y="985807"/>
                </a:lnTo>
                <a:lnTo>
                  <a:pt x="3549683" y="989616"/>
                </a:lnTo>
                <a:lnTo>
                  <a:pt x="3560155" y="992791"/>
                </a:lnTo>
                <a:lnTo>
                  <a:pt x="3571261" y="995966"/>
                </a:lnTo>
                <a:lnTo>
                  <a:pt x="3582367" y="998505"/>
                </a:lnTo>
                <a:lnTo>
                  <a:pt x="3593790" y="1000093"/>
                </a:lnTo>
                <a:lnTo>
                  <a:pt x="3605213" y="1001680"/>
                </a:lnTo>
                <a:lnTo>
                  <a:pt x="3605213" y="3023244"/>
                </a:lnTo>
                <a:lnTo>
                  <a:pt x="3604896" y="3029593"/>
                </a:lnTo>
                <a:lnTo>
                  <a:pt x="3603944" y="3035942"/>
                </a:lnTo>
                <a:lnTo>
                  <a:pt x="3602357" y="3041974"/>
                </a:lnTo>
                <a:lnTo>
                  <a:pt x="3600136" y="3047688"/>
                </a:lnTo>
                <a:lnTo>
                  <a:pt x="3597598" y="3053402"/>
                </a:lnTo>
                <a:lnTo>
                  <a:pt x="3594425" y="3058481"/>
                </a:lnTo>
                <a:lnTo>
                  <a:pt x="3590617" y="3063243"/>
                </a:lnTo>
                <a:lnTo>
                  <a:pt x="3586809" y="3067688"/>
                </a:lnTo>
                <a:lnTo>
                  <a:pt x="3582367" y="3071815"/>
                </a:lnTo>
                <a:lnTo>
                  <a:pt x="3577607" y="3075307"/>
                </a:lnTo>
                <a:lnTo>
                  <a:pt x="3572213" y="3078481"/>
                </a:lnTo>
                <a:lnTo>
                  <a:pt x="3567136" y="3081338"/>
                </a:lnTo>
                <a:lnTo>
                  <a:pt x="3561107" y="3083243"/>
                </a:lnTo>
                <a:lnTo>
                  <a:pt x="3555078" y="3084830"/>
                </a:lnTo>
                <a:lnTo>
                  <a:pt x="3548732" y="3085783"/>
                </a:lnTo>
                <a:lnTo>
                  <a:pt x="3542703" y="3086100"/>
                </a:lnTo>
                <a:lnTo>
                  <a:pt x="3129878" y="3086100"/>
                </a:lnTo>
                <a:lnTo>
                  <a:pt x="3123532" y="3085783"/>
                </a:lnTo>
                <a:lnTo>
                  <a:pt x="3117186" y="3084830"/>
                </a:lnTo>
                <a:lnTo>
                  <a:pt x="3111474" y="3083243"/>
                </a:lnTo>
                <a:lnTo>
                  <a:pt x="3105445" y="3081338"/>
                </a:lnTo>
                <a:lnTo>
                  <a:pt x="3099733" y="3078481"/>
                </a:lnTo>
                <a:lnTo>
                  <a:pt x="3094656" y="3075307"/>
                </a:lnTo>
                <a:lnTo>
                  <a:pt x="3089897" y="3071815"/>
                </a:lnTo>
                <a:lnTo>
                  <a:pt x="3085454" y="3067688"/>
                </a:lnTo>
                <a:lnTo>
                  <a:pt x="3081329" y="3063243"/>
                </a:lnTo>
                <a:lnTo>
                  <a:pt x="3077839" y="3058481"/>
                </a:lnTo>
                <a:lnTo>
                  <a:pt x="3074666" y="3053402"/>
                </a:lnTo>
                <a:lnTo>
                  <a:pt x="3071810" y="3047688"/>
                </a:lnTo>
                <a:lnTo>
                  <a:pt x="3069906" y="3041974"/>
                </a:lnTo>
                <a:lnTo>
                  <a:pt x="3068320" y="3035942"/>
                </a:lnTo>
                <a:lnTo>
                  <a:pt x="3067685" y="3029593"/>
                </a:lnTo>
                <a:lnTo>
                  <a:pt x="3067050" y="3023244"/>
                </a:lnTo>
                <a:lnTo>
                  <a:pt x="3067050" y="1077552"/>
                </a:lnTo>
                <a:lnTo>
                  <a:pt x="3382142" y="762000"/>
                </a:lnTo>
                <a:close/>
                <a:moveTo>
                  <a:pt x="3032368" y="0"/>
                </a:moveTo>
                <a:lnTo>
                  <a:pt x="3038399" y="0"/>
                </a:lnTo>
                <a:lnTo>
                  <a:pt x="3628114" y="0"/>
                </a:lnTo>
                <a:lnTo>
                  <a:pt x="3634144" y="0"/>
                </a:lnTo>
                <a:lnTo>
                  <a:pt x="3640175" y="318"/>
                </a:lnTo>
                <a:lnTo>
                  <a:pt x="3646205" y="1270"/>
                </a:lnTo>
                <a:lnTo>
                  <a:pt x="3651918" y="2222"/>
                </a:lnTo>
                <a:lnTo>
                  <a:pt x="3657631" y="3492"/>
                </a:lnTo>
                <a:lnTo>
                  <a:pt x="3663344" y="5079"/>
                </a:lnTo>
                <a:lnTo>
                  <a:pt x="3669057" y="6984"/>
                </a:lnTo>
                <a:lnTo>
                  <a:pt x="3674453" y="9206"/>
                </a:lnTo>
                <a:lnTo>
                  <a:pt x="3680166" y="11428"/>
                </a:lnTo>
                <a:lnTo>
                  <a:pt x="3685562" y="14284"/>
                </a:lnTo>
                <a:lnTo>
                  <a:pt x="3690640" y="17459"/>
                </a:lnTo>
                <a:lnTo>
                  <a:pt x="3695718" y="20633"/>
                </a:lnTo>
                <a:lnTo>
                  <a:pt x="3700479" y="23807"/>
                </a:lnTo>
                <a:lnTo>
                  <a:pt x="3705240" y="27616"/>
                </a:lnTo>
                <a:lnTo>
                  <a:pt x="3710001" y="31425"/>
                </a:lnTo>
                <a:lnTo>
                  <a:pt x="3714445" y="35552"/>
                </a:lnTo>
                <a:lnTo>
                  <a:pt x="3718253" y="39678"/>
                </a:lnTo>
                <a:lnTo>
                  <a:pt x="3722062" y="44440"/>
                </a:lnTo>
                <a:lnTo>
                  <a:pt x="3725871" y="49201"/>
                </a:lnTo>
                <a:lnTo>
                  <a:pt x="3729362" y="53962"/>
                </a:lnTo>
                <a:lnTo>
                  <a:pt x="3732536" y="59041"/>
                </a:lnTo>
                <a:lnTo>
                  <a:pt x="3735075" y="64437"/>
                </a:lnTo>
                <a:lnTo>
                  <a:pt x="3737932" y="69516"/>
                </a:lnTo>
                <a:lnTo>
                  <a:pt x="3740471" y="74912"/>
                </a:lnTo>
                <a:lnTo>
                  <a:pt x="3742692" y="80308"/>
                </a:lnTo>
                <a:lnTo>
                  <a:pt x="3744279" y="86339"/>
                </a:lnTo>
                <a:lnTo>
                  <a:pt x="3745866" y="91736"/>
                </a:lnTo>
                <a:lnTo>
                  <a:pt x="3747453" y="97767"/>
                </a:lnTo>
                <a:lnTo>
                  <a:pt x="3748088" y="103798"/>
                </a:lnTo>
                <a:lnTo>
                  <a:pt x="3749040" y="109511"/>
                </a:lnTo>
                <a:lnTo>
                  <a:pt x="3749358" y="115542"/>
                </a:lnTo>
                <a:lnTo>
                  <a:pt x="3749675" y="121573"/>
                </a:lnTo>
                <a:lnTo>
                  <a:pt x="3749675" y="711346"/>
                </a:lnTo>
                <a:lnTo>
                  <a:pt x="3749358" y="717377"/>
                </a:lnTo>
                <a:lnTo>
                  <a:pt x="3749040" y="723726"/>
                </a:lnTo>
                <a:lnTo>
                  <a:pt x="3748088" y="729757"/>
                </a:lnTo>
                <a:lnTo>
                  <a:pt x="3747453" y="735788"/>
                </a:lnTo>
                <a:lnTo>
                  <a:pt x="3745866" y="741819"/>
                </a:lnTo>
                <a:lnTo>
                  <a:pt x="3744279" y="747215"/>
                </a:lnTo>
                <a:lnTo>
                  <a:pt x="3742375" y="753246"/>
                </a:lnTo>
                <a:lnTo>
                  <a:pt x="3740471" y="758642"/>
                </a:lnTo>
                <a:lnTo>
                  <a:pt x="3737614" y="764039"/>
                </a:lnTo>
                <a:lnTo>
                  <a:pt x="3735075" y="769117"/>
                </a:lnTo>
                <a:lnTo>
                  <a:pt x="3732219" y="774196"/>
                </a:lnTo>
                <a:lnTo>
                  <a:pt x="3729045" y="779275"/>
                </a:lnTo>
                <a:lnTo>
                  <a:pt x="3725871" y="784036"/>
                </a:lnTo>
                <a:lnTo>
                  <a:pt x="3721745" y="788798"/>
                </a:lnTo>
                <a:lnTo>
                  <a:pt x="3718253" y="793242"/>
                </a:lnTo>
                <a:lnTo>
                  <a:pt x="3714445" y="797368"/>
                </a:lnTo>
                <a:lnTo>
                  <a:pt x="3710001" y="801495"/>
                </a:lnTo>
                <a:lnTo>
                  <a:pt x="3705558" y="804986"/>
                </a:lnTo>
                <a:lnTo>
                  <a:pt x="3700797" y="808795"/>
                </a:lnTo>
                <a:lnTo>
                  <a:pt x="3696036" y="811970"/>
                </a:lnTo>
                <a:lnTo>
                  <a:pt x="3690958" y="815144"/>
                </a:lnTo>
                <a:lnTo>
                  <a:pt x="3685879" y="818318"/>
                </a:lnTo>
                <a:lnTo>
                  <a:pt x="3680801" y="820857"/>
                </a:lnTo>
                <a:lnTo>
                  <a:pt x="3675405" y="823397"/>
                </a:lnTo>
                <a:lnTo>
                  <a:pt x="3669692" y="825301"/>
                </a:lnTo>
                <a:lnTo>
                  <a:pt x="3664297" y="827523"/>
                </a:lnTo>
                <a:lnTo>
                  <a:pt x="3658583" y="829110"/>
                </a:lnTo>
                <a:lnTo>
                  <a:pt x="3652870" y="830698"/>
                </a:lnTo>
                <a:lnTo>
                  <a:pt x="3646523" y="831332"/>
                </a:lnTo>
                <a:lnTo>
                  <a:pt x="3640492" y="832285"/>
                </a:lnTo>
                <a:lnTo>
                  <a:pt x="3634144" y="832919"/>
                </a:lnTo>
                <a:lnTo>
                  <a:pt x="3628114" y="832919"/>
                </a:lnTo>
                <a:lnTo>
                  <a:pt x="3622083" y="832919"/>
                </a:lnTo>
                <a:lnTo>
                  <a:pt x="3615735" y="832285"/>
                </a:lnTo>
                <a:lnTo>
                  <a:pt x="3609705" y="831332"/>
                </a:lnTo>
                <a:lnTo>
                  <a:pt x="3603675" y="830698"/>
                </a:lnTo>
                <a:lnTo>
                  <a:pt x="3597644" y="829110"/>
                </a:lnTo>
                <a:lnTo>
                  <a:pt x="3592248" y="827523"/>
                </a:lnTo>
                <a:lnTo>
                  <a:pt x="3586218" y="825301"/>
                </a:lnTo>
                <a:lnTo>
                  <a:pt x="3580822" y="823397"/>
                </a:lnTo>
                <a:lnTo>
                  <a:pt x="3575427" y="820857"/>
                </a:lnTo>
                <a:lnTo>
                  <a:pt x="3570031" y="818318"/>
                </a:lnTo>
                <a:lnTo>
                  <a:pt x="3565270" y="815144"/>
                </a:lnTo>
                <a:lnTo>
                  <a:pt x="3560192" y="811970"/>
                </a:lnTo>
                <a:lnTo>
                  <a:pt x="3555431" y="808795"/>
                </a:lnTo>
                <a:lnTo>
                  <a:pt x="3550670" y="804986"/>
                </a:lnTo>
                <a:lnTo>
                  <a:pt x="3546227" y="801495"/>
                </a:lnTo>
                <a:lnTo>
                  <a:pt x="3542100" y="797368"/>
                </a:lnTo>
                <a:lnTo>
                  <a:pt x="3537974" y="793242"/>
                </a:lnTo>
                <a:lnTo>
                  <a:pt x="3534166" y="788798"/>
                </a:lnTo>
                <a:lnTo>
                  <a:pt x="3530674" y="784036"/>
                </a:lnTo>
                <a:lnTo>
                  <a:pt x="3527500" y="779275"/>
                </a:lnTo>
                <a:lnTo>
                  <a:pt x="3524326" y="774196"/>
                </a:lnTo>
                <a:lnTo>
                  <a:pt x="3521153" y="769117"/>
                </a:lnTo>
                <a:lnTo>
                  <a:pt x="3518296" y="764039"/>
                </a:lnTo>
                <a:lnTo>
                  <a:pt x="3516074" y="758642"/>
                </a:lnTo>
                <a:lnTo>
                  <a:pt x="3514170" y="753246"/>
                </a:lnTo>
                <a:lnTo>
                  <a:pt x="3511948" y="747215"/>
                </a:lnTo>
                <a:lnTo>
                  <a:pt x="3510361" y="741819"/>
                </a:lnTo>
                <a:lnTo>
                  <a:pt x="3508774" y="735788"/>
                </a:lnTo>
                <a:lnTo>
                  <a:pt x="3508139" y="729757"/>
                </a:lnTo>
                <a:lnTo>
                  <a:pt x="3507187" y="723726"/>
                </a:lnTo>
                <a:lnTo>
                  <a:pt x="3506552" y="717377"/>
                </a:lnTo>
                <a:lnTo>
                  <a:pt x="3506552" y="711346"/>
                </a:lnTo>
                <a:lnTo>
                  <a:pt x="3506552" y="415190"/>
                </a:lnTo>
                <a:lnTo>
                  <a:pt x="2189691" y="1732180"/>
                </a:lnTo>
                <a:lnTo>
                  <a:pt x="2185247" y="1736624"/>
                </a:lnTo>
                <a:lnTo>
                  <a:pt x="2180487" y="1740433"/>
                </a:lnTo>
                <a:lnTo>
                  <a:pt x="2175726" y="1744242"/>
                </a:lnTo>
                <a:lnTo>
                  <a:pt x="2170647" y="1748051"/>
                </a:lnTo>
                <a:lnTo>
                  <a:pt x="2165569" y="1750908"/>
                </a:lnTo>
                <a:lnTo>
                  <a:pt x="2160491" y="1753765"/>
                </a:lnTo>
                <a:lnTo>
                  <a:pt x="2155095" y="1756621"/>
                </a:lnTo>
                <a:lnTo>
                  <a:pt x="2149382" y="1758843"/>
                </a:lnTo>
                <a:lnTo>
                  <a:pt x="2143986" y="1761065"/>
                </a:lnTo>
                <a:lnTo>
                  <a:pt x="2138273" y="1762970"/>
                </a:lnTo>
                <a:lnTo>
                  <a:pt x="2132878" y="1764557"/>
                </a:lnTo>
                <a:lnTo>
                  <a:pt x="2126847" y="1765509"/>
                </a:lnTo>
                <a:lnTo>
                  <a:pt x="2121452" y="1766461"/>
                </a:lnTo>
                <a:lnTo>
                  <a:pt x="2115421" y="1767096"/>
                </a:lnTo>
                <a:lnTo>
                  <a:pt x="2109708" y="1767731"/>
                </a:lnTo>
                <a:lnTo>
                  <a:pt x="2103678" y="1768049"/>
                </a:lnTo>
                <a:lnTo>
                  <a:pt x="2098282" y="1767731"/>
                </a:lnTo>
                <a:lnTo>
                  <a:pt x="2092252" y="1767096"/>
                </a:lnTo>
                <a:lnTo>
                  <a:pt x="2086221" y="1766461"/>
                </a:lnTo>
                <a:lnTo>
                  <a:pt x="2080508" y="1765509"/>
                </a:lnTo>
                <a:lnTo>
                  <a:pt x="2074795" y="1764557"/>
                </a:lnTo>
                <a:lnTo>
                  <a:pt x="2069399" y="1762970"/>
                </a:lnTo>
                <a:lnTo>
                  <a:pt x="2063369" y="1761065"/>
                </a:lnTo>
                <a:lnTo>
                  <a:pt x="2057973" y="1758843"/>
                </a:lnTo>
                <a:lnTo>
                  <a:pt x="2052577" y="1756621"/>
                </a:lnTo>
                <a:lnTo>
                  <a:pt x="2047182" y="1753765"/>
                </a:lnTo>
                <a:lnTo>
                  <a:pt x="2042104" y="1750908"/>
                </a:lnTo>
                <a:lnTo>
                  <a:pt x="2037025" y="1748051"/>
                </a:lnTo>
                <a:lnTo>
                  <a:pt x="2031947" y="1744242"/>
                </a:lnTo>
                <a:lnTo>
                  <a:pt x="2027186" y="1740433"/>
                </a:lnTo>
                <a:lnTo>
                  <a:pt x="2022425" y="1736624"/>
                </a:lnTo>
                <a:lnTo>
                  <a:pt x="2017664" y="1732180"/>
                </a:lnTo>
                <a:lnTo>
                  <a:pt x="1543797" y="1257949"/>
                </a:lnTo>
                <a:lnTo>
                  <a:pt x="207257" y="2594619"/>
                </a:lnTo>
                <a:lnTo>
                  <a:pt x="202814" y="2599063"/>
                </a:lnTo>
                <a:lnTo>
                  <a:pt x="198053" y="2602872"/>
                </a:lnTo>
                <a:lnTo>
                  <a:pt x="193292" y="2606999"/>
                </a:lnTo>
                <a:lnTo>
                  <a:pt x="188214" y="2610490"/>
                </a:lnTo>
                <a:lnTo>
                  <a:pt x="183136" y="2613665"/>
                </a:lnTo>
                <a:lnTo>
                  <a:pt x="178057" y="2616204"/>
                </a:lnTo>
                <a:lnTo>
                  <a:pt x="172662" y="2619061"/>
                </a:lnTo>
                <a:lnTo>
                  <a:pt x="166949" y="2621600"/>
                </a:lnTo>
                <a:lnTo>
                  <a:pt x="161553" y="2623505"/>
                </a:lnTo>
                <a:lnTo>
                  <a:pt x="155840" y="2625409"/>
                </a:lnTo>
                <a:lnTo>
                  <a:pt x="150444" y="2626996"/>
                </a:lnTo>
                <a:lnTo>
                  <a:pt x="144414" y="2628266"/>
                </a:lnTo>
                <a:lnTo>
                  <a:pt x="139018" y="2628901"/>
                </a:lnTo>
                <a:lnTo>
                  <a:pt x="132988" y="2629853"/>
                </a:lnTo>
                <a:lnTo>
                  <a:pt x="127275" y="2630171"/>
                </a:lnTo>
                <a:lnTo>
                  <a:pt x="121244" y="2630488"/>
                </a:lnTo>
                <a:lnTo>
                  <a:pt x="115214" y="2630171"/>
                </a:lnTo>
                <a:lnTo>
                  <a:pt x="109818" y="2629853"/>
                </a:lnTo>
                <a:lnTo>
                  <a:pt x="103787" y="2628901"/>
                </a:lnTo>
                <a:lnTo>
                  <a:pt x="98074" y="2628266"/>
                </a:lnTo>
                <a:lnTo>
                  <a:pt x="92361" y="2626996"/>
                </a:lnTo>
                <a:lnTo>
                  <a:pt x="86648" y="2625409"/>
                </a:lnTo>
                <a:lnTo>
                  <a:pt x="80935" y="2623505"/>
                </a:lnTo>
                <a:lnTo>
                  <a:pt x="75540" y="2621600"/>
                </a:lnTo>
                <a:lnTo>
                  <a:pt x="70144" y="2619061"/>
                </a:lnTo>
                <a:lnTo>
                  <a:pt x="64748" y="2616204"/>
                </a:lnTo>
                <a:lnTo>
                  <a:pt x="59670" y="2613665"/>
                </a:lnTo>
                <a:lnTo>
                  <a:pt x="54592" y="2610490"/>
                </a:lnTo>
                <a:lnTo>
                  <a:pt x="49513" y="2606999"/>
                </a:lnTo>
                <a:lnTo>
                  <a:pt x="44752" y="2602872"/>
                </a:lnTo>
                <a:lnTo>
                  <a:pt x="39992" y="2599063"/>
                </a:lnTo>
                <a:lnTo>
                  <a:pt x="35231" y="2594619"/>
                </a:lnTo>
                <a:lnTo>
                  <a:pt x="31105" y="2590175"/>
                </a:lnTo>
                <a:lnTo>
                  <a:pt x="26978" y="2585731"/>
                </a:lnTo>
                <a:lnTo>
                  <a:pt x="23170" y="2580335"/>
                </a:lnTo>
                <a:lnTo>
                  <a:pt x="19996" y="2575574"/>
                </a:lnTo>
                <a:lnTo>
                  <a:pt x="16822" y="2570495"/>
                </a:lnTo>
                <a:lnTo>
                  <a:pt x="13648" y="2565099"/>
                </a:lnTo>
                <a:lnTo>
                  <a:pt x="10791" y="2560020"/>
                </a:lnTo>
                <a:lnTo>
                  <a:pt x="8570" y="2554307"/>
                </a:lnTo>
                <a:lnTo>
                  <a:pt x="6665" y="2548910"/>
                </a:lnTo>
                <a:lnTo>
                  <a:pt x="5078" y="2543514"/>
                </a:lnTo>
                <a:lnTo>
                  <a:pt x="3491" y="2537483"/>
                </a:lnTo>
                <a:lnTo>
                  <a:pt x="2222" y="2532087"/>
                </a:lnTo>
                <a:lnTo>
                  <a:pt x="952" y="2526056"/>
                </a:lnTo>
                <a:lnTo>
                  <a:pt x="318" y="2520660"/>
                </a:lnTo>
                <a:lnTo>
                  <a:pt x="0" y="2514629"/>
                </a:lnTo>
                <a:lnTo>
                  <a:pt x="0" y="2508598"/>
                </a:lnTo>
                <a:lnTo>
                  <a:pt x="0" y="2502884"/>
                </a:lnTo>
                <a:lnTo>
                  <a:pt x="318" y="2497170"/>
                </a:lnTo>
                <a:lnTo>
                  <a:pt x="952" y="2491457"/>
                </a:lnTo>
                <a:lnTo>
                  <a:pt x="2222" y="2485426"/>
                </a:lnTo>
                <a:lnTo>
                  <a:pt x="3491" y="2480029"/>
                </a:lnTo>
                <a:lnTo>
                  <a:pt x="5078" y="2473998"/>
                </a:lnTo>
                <a:lnTo>
                  <a:pt x="6665" y="2468285"/>
                </a:lnTo>
                <a:lnTo>
                  <a:pt x="8570" y="2462889"/>
                </a:lnTo>
                <a:lnTo>
                  <a:pt x="10791" y="2457492"/>
                </a:lnTo>
                <a:lnTo>
                  <a:pt x="13648" y="2452414"/>
                </a:lnTo>
                <a:lnTo>
                  <a:pt x="16822" y="2446700"/>
                </a:lnTo>
                <a:lnTo>
                  <a:pt x="19996" y="2441621"/>
                </a:lnTo>
                <a:lnTo>
                  <a:pt x="23487" y="2436860"/>
                </a:lnTo>
                <a:lnTo>
                  <a:pt x="26978" y="2431781"/>
                </a:lnTo>
                <a:lnTo>
                  <a:pt x="31105" y="2427337"/>
                </a:lnTo>
                <a:lnTo>
                  <a:pt x="35231" y="2422576"/>
                </a:lnTo>
                <a:lnTo>
                  <a:pt x="1457784" y="1000202"/>
                </a:lnTo>
                <a:lnTo>
                  <a:pt x="1462227" y="995758"/>
                </a:lnTo>
                <a:lnTo>
                  <a:pt x="1466988" y="991631"/>
                </a:lnTo>
                <a:lnTo>
                  <a:pt x="1471749" y="987822"/>
                </a:lnTo>
                <a:lnTo>
                  <a:pt x="1476827" y="984330"/>
                </a:lnTo>
                <a:lnTo>
                  <a:pt x="1481906" y="981156"/>
                </a:lnTo>
                <a:lnTo>
                  <a:pt x="1486984" y="978617"/>
                </a:lnTo>
                <a:lnTo>
                  <a:pt x="1492697" y="975760"/>
                </a:lnTo>
                <a:lnTo>
                  <a:pt x="1498093" y="973221"/>
                </a:lnTo>
                <a:lnTo>
                  <a:pt x="1503488" y="971316"/>
                </a:lnTo>
                <a:lnTo>
                  <a:pt x="1509202" y="969411"/>
                </a:lnTo>
                <a:lnTo>
                  <a:pt x="1514597" y="967824"/>
                </a:lnTo>
                <a:lnTo>
                  <a:pt x="1520628" y="966555"/>
                </a:lnTo>
                <a:lnTo>
                  <a:pt x="1526023" y="965602"/>
                </a:lnTo>
                <a:lnTo>
                  <a:pt x="1532054" y="964968"/>
                </a:lnTo>
                <a:lnTo>
                  <a:pt x="1537767" y="964650"/>
                </a:lnTo>
                <a:lnTo>
                  <a:pt x="1543797" y="964333"/>
                </a:lnTo>
                <a:lnTo>
                  <a:pt x="1549828" y="964650"/>
                </a:lnTo>
                <a:lnTo>
                  <a:pt x="1555223" y="964968"/>
                </a:lnTo>
                <a:lnTo>
                  <a:pt x="1561254" y="965602"/>
                </a:lnTo>
                <a:lnTo>
                  <a:pt x="1566967" y="966555"/>
                </a:lnTo>
                <a:lnTo>
                  <a:pt x="1572680" y="967824"/>
                </a:lnTo>
                <a:lnTo>
                  <a:pt x="1578393" y="969411"/>
                </a:lnTo>
                <a:lnTo>
                  <a:pt x="1584106" y="971316"/>
                </a:lnTo>
                <a:lnTo>
                  <a:pt x="1589502" y="973221"/>
                </a:lnTo>
                <a:lnTo>
                  <a:pt x="1595215" y="975760"/>
                </a:lnTo>
                <a:lnTo>
                  <a:pt x="1600293" y="978617"/>
                </a:lnTo>
                <a:lnTo>
                  <a:pt x="1605371" y="981156"/>
                </a:lnTo>
                <a:lnTo>
                  <a:pt x="1610450" y="984330"/>
                </a:lnTo>
                <a:lnTo>
                  <a:pt x="1615528" y="987822"/>
                </a:lnTo>
                <a:lnTo>
                  <a:pt x="1620289" y="991631"/>
                </a:lnTo>
                <a:lnTo>
                  <a:pt x="1625050" y="995758"/>
                </a:lnTo>
                <a:lnTo>
                  <a:pt x="1629811" y="1000202"/>
                </a:lnTo>
                <a:lnTo>
                  <a:pt x="2103678" y="1474115"/>
                </a:lnTo>
                <a:lnTo>
                  <a:pt x="3334526" y="243464"/>
                </a:lnTo>
                <a:lnTo>
                  <a:pt x="3038399" y="243464"/>
                </a:lnTo>
                <a:lnTo>
                  <a:pt x="3032368" y="242829"/>
                </a:lnTo>
                <a:lnTo>
                  <a:pt x="3026338" y="242512"/>
                </a:lnTo>
                <a:lnTo>
                  <a:pt x="3019990" y="241877"/>
                </a:lnTo>
                <a:lnTo>
                  <a:pt x="3013959" y="240607"/>
                </a:lnTo>
                <a:lnTo>
                  <a:pt x="3008246" y="239338"/>
                </a:lnTo>
                <a:lnTo>
                  <a:pt x="3002216" y="237750"/>
                </a:lnTo>
                <a:lnTo>
                  <a:pt x="2996820" y="235846"/>
                </a:lnTo>
                <a:lnTo>
                  <a:pt x="2991107" y="233624"/>
                </a:lnTo>
                <a:lnTo>
                  <a:pt x="2985711" y="231085"/>
                </a:lnTo>
                <a:lnTo>
                  <a:pt x="2980633" y="228228"/>
                </a:lnTo>
                <a:lnTo>
                  <a:pt x="2975555" y="225688"/>
                </a:lnTo>
                <a:lnTo>
                  <a:pt x="2970794" y="222514"/>
                </a:lnTo>
                <a:lnTo>
                  <a:pt x="2966033" y="219022"/>
                </a:lnTo>
                <a:lnTo>
                  <a:pt x="2961272" y="215213"/>
                </a:lnTo>
                <a:lnTo>
                  <a:pt x="2956829" y="211404"/>
                </a:lnTo>
                <a:lnTo>
                  <a:pt x="2952703" y="207595"/>
                </a:lnTo>
                <a:lnTo>
                  <a:pt x="2948576" y="203151"/>
                </a:lnTo>
                <a:lnTo>
                  <a:pt x="2944768" y="198707"/>
                </a:lnTo>
                <a:lnTo>
                  <a:pt x="2941276" y="194581"/>
                </a:lnTo>
                <a:lnTo>
                  <a:pt x="2937468" y="189820"/>
                </a:lnTo>
                <a:lnTo>
                  <a:pt x="2934294" y="184423"/>
                </a:lnTo>
                <a:lnTo>
                  <a:pt x="2931755" y="179345"/>
                </a:lnTo>
                <a:lnTo>
                  <a:pt x="2928898" y="174266"/>
                </a:lnTo>
                <a:lnTo>
                  <a:pt x="2926676" y="168870"/>
                </a:lnTo>
                <a:lnTo>
                  <a:pt x="2924137" y="163156"/>
                </a:lnTo>
                <a:lnTo>
                  <a:pt x="2922550" y="157760"/>
                </a:lnTo>
                <a:lnTo>
                  <a:pt x="2920646" y="151729"/>
                </a:lnTo>
                <a:lnTo>
                  <a:pt x="2919376" y="146015"/>
                </a:lnTo>
                <a:lnTo>
                  <a:pt x="2918424" y="139984"/>
                </a:lnTo>
                <a:lnTo>
                  <a:pt x="2917472" y="133953"/>
                </a:lnTo>
                <a:lnTo>
                  <a:pt x="2917155" y="127922"/>
                </a:lnTo>
                <a:lnTo>
                  <a:pt x="2917155" y="121573"/>
                </a:lnTo>
                <a:lnTo>
                  <a:pt x="2917155" y="115225"/>
                </a:lnTo>
                <a:lnTo>
                  <a:pt x="2917472" y="109194"/>
                </a:lnTo>
                <a:lnTo>
                  <a:pt x="2918424" y="102845"/>
                </a:lnTo>
                <a:lnTo>
                  <a:pt x="2919376" y="97132"/>
                </a:lnTo>
                <a:lnTo>
                  <a:pt x="2920646" y="91101"/>
                </a:lnTo>
                <a:lnTo>
                  <a:pt x="2922550" y="85070"/>
                </a:lnTo>
                <a:lnTo>
                  <a:pt x="2924137" y="79674"/>
                </a:lnTo>
                <a:lnTo>
                  <a:pt x="2926676" y="74277"/>
                </a:lnTo>
                <a:lnTo>
                  <a:pt x="2928898" y="68564"/>
                </a:lnTo>
                <a:lnTo>
                  <a:pt x="2931755" y="63485"/>
                </a:lnTo>
                <a:lnTo>
                  <a:pt x="2934294" y="58406"/>
                </a:lnTo>
                <a:lnTo>
                  <a:pt x="2937468" y="53645"/>
                </a:lnTo>
                <a:lnTo>
                  <a:pt x="2941276" y="48883"/>
                </a:lnTo>
                <a:lnTo>
                  <a:pt x="2944768" y="44122"/>
                </a:lnTo>
                <a:lnTo>
                  <a:pt x="2948576" y="39678"/>
                </a:lnTo>
                <a:lnTo>
                  <a:pt x="2952703" y="35552"/>
                </a:lnTo>
                <a:lnTo>
                  <a:pt x="2956829" y="31425"/>
                </a:lnTo>
                <a:lnTo>
                  <a:pt x="2961272" y="27616"/>
                </a:lnTo>
                <a:lnTo>
                  <a:pt x="2966033" y="24124"/>
                </a:lnTo>
                <a:lnTo>
                  <a:pt x="2970794" y="20633"/>
                </a:lnTo>
                <a:lnTo>
                  <a:pt x="2975555" y="17459"/>
                </a:lnTo>
                <a:lnTo>
                  <a:pt x="2980633" y="14602"/>
                </a:lnTo>
                <a:lnTo>
                  <a:pt x="2985711" y="11745"/>
                </a:lnTo>
                <a:lnTo>
                  <a:pt x="2991107" y="9523"/>
                </a:lnTo>
                <a:lnTo>
                  <a:pt x="2996820" y="6984"/>
                </a:lnTo>
                <a:lnTo>
                  <a:pt x="3002216" y="5397"/>
                </a:lnTo>
                <a:lnTo>
                  <a:pt x="3008246" y="3492"/>
                </a:lnTo>
                <a:lnTo>
                  <a:pt x="3013959" y="2222"/>
                </a:lnTo>
                <a:lnTo>
                  <a:pt x="3019990" y="1270"/>
                </a:lnTo>
                <a:lnTo>
                  <a:pt x="3026338" y="318"/>
                </a:lnTo>
                <a:lnTo>
                  <a:pt x="3032368"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itchFamily="34" charset="-122"/>
            </a:endParaRPr>
          </a:p>
        </p:txBody>
      </p:sp>
      <p:sp>
        <p:nvSpPr>
          <p:cNvPr id="8" name="文本框 7"/>
          <p:cNvSpPr txBox="1"/>
          <p:nvPr/>
        </p:nvSpPr>
        <p:spPr>
          <a:xfrm>
            <a:off x="899592" y="987574"/>
            <a:ext cx="6984776"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网易游戏</a:t>
            </a:r>
            <a:r>
              <a:rPr lang="en-US" altLang="zh-CN" sz="1600" dirty="0">
                <a:latin typeface="微软雅黑" panose="020B0503020204020204" pitchFamily="34" charset="-122"/>
                <a:ea typeface="微软雅黑" panose="020B0503020204020204" pitchFamily="34" charset="-122"/>
              </a:rPr>
              <a:t>CC</a:t>
            </a:r>
            <a:r>
              <a:rPr lang="zh-CN" altLang="en-US" sz="1600" dirty="0">
                <a:latin typeface="微软雅黑" panose="020B0503020204020204" pitchFamily="34" charset="-122"/>
                <a:ea typeface="微软雅黑" panose="020B0503020204020204" pitchFamily="34" charset="-122"/>
              </a:rPr>
              <a:t>直播平台</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用户规模大，用户数量超数亿；</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海量文本数据，</a:t>
            </a:r>
            <a:r>
              <a:rPr lang="zh-CN" altLang="en-US" sz="1600" dirty="0" smtClean="0">
                <a:latin typeface="微软雅黑" panose="020B0503020204020204" pitchFamily="34" charset="-122"/>
                <a:ea typeface="微软雅黑" panose="020B0503020204020204" pitchFamily="34" charset="-122"/>
              </a:rPr>
              <a:t>每天</a:t>
            </a:r>
            <a:r>
              <a:rPr lang="en-US" altLang="zh-CN" sz="1600" dirty="0" smtClean="0">
                <a:latin typeface="微软雅黑" panose="020B0503020204020204" pitchFamily="34" charset="-122"/>
                <a:ea typeface="微软雅黑" panose="020B0503020204020204" pitchFamily="34" charset="-122"/>
              </a:rPr>
              <a:t>250W</a:t>
            </a:r>
            <a:r>
              <a:rPr lang="zh-CN" altLang="en-US" sz="1600" dirty="0">
                <a:latin typeface="微软雅黑" panose="020B0503020204020204" pitchFamily="34" charset="-122"/>
                <a:ea typeface="微软雅黑" panose="020B0503020204020204" pitchFamily="34" charset="-122"/>
              </a:rPr>
              <a:t>发言记录；</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用户讨论热点，舆情监控，情绪波动等；</a:t>
            </a:r>
          </a:p>
        </p:txBody>
      </p:sp>
      <p:pic>
        <p:nvPicPr>
          <p:cNvPr id="9" name="图片 8"/>
          <p:cNvPicPr>
            <a:picLocks noChangeAspect="1"/>
          </p:cNvPicPr>
          <p:nvPr/>
        </p:nvPicPr>
        <p:blipFill>
          <a:blip r:embed="rId3"/>
          <a:stretch>
            <a:fillRect/>
          </a:stretch>
        </p:blipFill>
        <p:spPr>
          <a:xfrm>
            <a:off x="467544" y="2283718"/>
            <a:ext cx="3958136" cy="2606987"/>
          </a:xfrm>
          <a:prstGeom prst="rect">
            <a:avLst/>
          </a:prstGeom>
        </p:spPr>
      </p:pic>
      <p:pic>
        <p:nvPicPr>
          <p:cNvPr id="11" name="图片 10"/>
          <p:cNvPicPr>
            <a:picLocks noChangeAspect="1"/>
          </p:cNvPicPr>
          <p:nvPr/>
        </p:nvPicPr>
        <p:blipFill>
          <a:blip r:embed="rId4"/>
          <a:stretch>
            <a:fillRect/>
          </a:stretch>
        </p:blipFill>
        <p:spPr>
          <a:xfrm>
            <a:off x="4572000" y="2283717"/>
            <a:ext cx="4010022" cy="2606987"/>
          </a:xfrm>
          <a:prstGeom prst="rect">
            <a:avLst/>
          </a:prstGeom>
        </p:spPr>
      </p:pic>
      <p:pic>
        <p:nvPicPr>
          <p:cNvPr id="62" name="图片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08304" y="0"/>
            <a:ext cx="1819132" cy="605383"/>
          </a:xfrm>
          <a:prstGeom prst="rect">
            <a:avLst/>
          </a:prstGeom>
        </p:spPr>
      </p:pic>
    </p:spTree>
    <p:extLst>
      <p:ext uri="{BB962C8B-B14F-4D97-AF65-F5344CB8AC3E}">
        <p14:creationId xmlns:p14="http://schemas.microsoft.com/office/powerpoint/2010/main" val="88013157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1620688" y="411510"/>
            <a:ext cx="4176464" cy="4176455"/>
            <a:chOff x="2312265" y="1869576"/>
            <a:chExt cx="1854306" cy="1854302"/>
          </a:xfrm>
        </p:grpSpPr>
        <p:grpSp>
          <p:nvGrpSpPr>
            <p:cNvPr id="41" name="组合 40"/>
            <p:cNvGrpSpPr/>
            <p:nvPr/>
          </p:nvGrpSpPr>
          <p:grpSpPr>
            <a:xfrm>
              <a:off x="2312265" y="1869576"/>
              <a:ext cx="1854306" cy="1854302"/>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sp>
            <p:nvSpPr>
              <p:cNvPr id="44" name="椭圆 4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grpSp>
        <p:sp>
          <p:nvSpPr>
            <p:cNvPr id="42" name="TextBox 41"/>
            <p:cNvSpPr txBox="1"/>
            <p:nvPr/>
          </p:nvSpPr>
          <p:spPr>
            <a:xfrm>
              <a:off x="3143506" y="2381109"/>
              <a:ext cx="644854" cy="819897"/>
            </a:xfrm>
            <a:prstGeom prst="rect">
              <a:avLst/>
            </a:prstGeom>
            <a:noFill/>
          </p:spPr>
          <p:txBody>
            <a:bodyPr wrap="square" lIns="0" tIns="0" rIns="0" bIns="0" rtlCol="0">
              <a:spAutoFit/>
            </a:bodyPr>
            <a:lstStyle/>
            <a:p>
              <a:pPr algn="ctr"/>
              <a:r>
                <a:rPr lang="zh-CN" altLang="en-US" sz="6000" b="1" dirty="0">
                  <a:solidFill>
                    <a:srgbClr val="007CD0"/>
                  </a:solidFill>
                  <a:latin typeface="微软雅黑" pitchFamily="34" charset="-122"/>
                  <a:ea typeface="微软雅黑" pitchFamily="34" charset="-122"/>
                </a:rPr>
                <a:t>目</a:t>
              </a:r>
              <a:endParaRPr lang="en-US" altLang="zh-CN" sz="6000" b="1" dirty="0">
                <a:solidFill>
                  <a:srgbClr val="007CD0"/>
                </a:solidFill>
                <a:latin typeface="微软雅黑" pitchFamily="34" charset="-122"/>
                <a:ea typeface="微软雅黑" pitchFamily="34" charset="-122"/>
              </a:endParaRPr>
            </a:p>
            <a:p>
              <a:pPr algn="ctr"/>
              <a:r>
                <a:rPr lang="zh-CN" altLang="en-US" sz="6000" b="1" dirty="0">
                  <a:solidFill>
                    <a:srgbClr val="007CD0"/>
                  </a:solidFill>
                  <a:latin typeface="微软雅黑" pitchFamily="34" charset="-122"/>
                  <a:ea typeface="微软雅黑" pitchFamily="34" charset="-122"/>
                </a:rPr>
                <a:t>录</a:t>
              </a:r>
            </a:p>
          </p:txBody>
        </p:sp>
      </p:grpSp>
      <p:sp>
        <p:nvSpPr>
          <p:cNvPr id="75" name="TextBox 74"/>
          <p:cNvSpPr txBox="1"/>
          <p:nvPr/>
        </p:nvSpPr>
        <p:spPr>
          <a:xfrm>
            <a:off x="4041008" y="234475"/>
            <a:ext cx="2614580" cy="456559"/>
          </a:xfrm>
          <a:prstGeom prst="rect">
            <a:avLst/>
          </a:prstGeom>
          <a:noFill/>
        </p:spPr>
        <p:txBody>
          <a:bodyPr wrap="square" lIns="86383" tIns="43192" rIns="86383" bIns="43192" rtlCol="0">
            <a:spAutoFit/>
          </a:bodyPr>
          <a:lstStyle/>
          <a:p>
            <a:r>
              <a:rPr lang="zh-CN" altLang="en-US" sz="2400" b="1" dirty="0">
                <a:latin typeface="微软雅黑" pitchFamily="34" charset="-122"/>
                <a:ea typeface="微软雅黑" panose="020B0503020204020204" pitchFamily="34" charset="-122"/>
              </a:rPr>
              <a:t>项目背景</a:t>
            </a:r>
            <a:endParaRPr lang="en-US" altLang="zh-CN" sz="2400" b="1" dirty="0">
              <a:latin typeface="微软雅黑" pitchFamily="34" charset="-122"/>
              <a:ea typeface="微软雅黑" panose="020B0503020204020204" pitchFamily="34" charset="-122"/>
            </a:endParaRPr>
          </a:p>
        </p:txBody>
      </p:sp>
      <p:sp>
        <p:nvSpPr>
          <p:cNvPr id="76" name="TextBox 75"/>
          <p:cNvSpPr txBox="1"/>
          <p:nvPr/>
        </p:nvSpPr>
        <p:spPr>
          <a:xfrm>
            <a:off x="4709148" y="3483897"/>
            <a:ext cx="2614580" cy="456559"/>
          </a:xfrm>
          <a:prstGeom prst="rect">
            <a:avLst/>
          </a:prstGeom>
          <a:noFill/>
        </p:spPr>
        <p:txBody>
          <a:bodyPr wrap="square" lIns="86383" tIns="43192" rIns="86383" bIns="43192" rtlCol="0">
            <a:spAutoFit/>
          </a:bodyPr>
          <a:lstStyle/>
          <a:p>
            <a:r>
              <a:rPr lang="zh-CN" altLang="en-US" sz="2400" b="1" dirty="0">
                <a:solidFill>
                  <a:prstClr val="black"/>
                </a:solidFill>
                <a:latin typeface="微软雅黑" pitchFamily="34" charset="-122"/>
                <a:ea typeface="微软雅黑" panose="020B0503020204020204" pitchFamily="34" charset="-122"/>
              </a:rPr>
              <a:t>成果展示</a:t>
            </a:r>
            <a:endParaRPr lang="en-US" altLang="zh-CN" sz="2400" b="1" dirty="0">
              <a:solidFill>
                <a:prstClr val="black"/>
              </a:solidFill>
              <a:latin typeface="微软雅黑" pitchFamily="34" charset="-122"/>
              <a:ea typeface="微软雅黑" panose="020B0503020204020204" pitchFamily="34" charset="-122"/>
            </a:endParaRPr>
          </a:p>
        </p:txBody>
      </p:sp>
      <p:grpSp>
        <p:nvGrpSpPr>
          <p:cNvPr id="77" name="组合 76"/>
          <p:cNvGrpSpPr/>
          <p:nvPr/>
        </p:nvGrpSpPr>
        <p:grpSpPr>
          <a:xfrm>
            <a:off x="2965532" y="51470"/>
            <a:ext cx="864652" cy="864650"/>
            <a:chOff x="3402224" y="483518"/>
            <a:chExt cx="864652" cy="864650"/>
          </a:xfrm>
        </p:grpSpPr>
        <p:grpSp>
          <p:nvGrpSpPr>
            <p:cNvPr id="78" name="组合 77"/>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rgbClr val="007CD0"/>
                  </a:solidFill>
                </a:endParaRPr>
              </a:p>
            </p:txBody>
          </p:sp>
          <p:sp>
            <p:nvSpPr>
              <p:cNvPr id="81" name="椭圆 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rgbClr val="007CD0"/>
                  </a:solidFill>
                </a:endParaRPr>
              </a:p>
            </p:txBody>
          </p:sp>
        </p:grpSp>
        <p:sp>
          <p:nvSpPr>
            <p:cNvPr id="79" name="TextBox 78"/>
            <p:cNvSpPr txBox="1"/>
            <p:nvPr/>
          </p:nvSpPr>
          <p:spPr>
            <a:xfrm>
              <a:off x="3542275" y="731177"/>
              <a:ext cx="586298" cy="369332"/>
            </a:xfrm>
            <a:prstGeom prst="rect">
              <a:avLst/>
            </a:prstGeom>
            <a:noFill/>
          </p:spPr>
          <p:txBody>
            <a:bodyPr wrap="square" lIns="0" tIns="0" rIns="0" bIns="0" rtlCol="0">
              <a:spAutoFit/>
            </a:bodyPr>
            <a:lstStyle/>
            <a:p>
              <a:pPr algn="ctr"/>
              <a:r>
                <a:rPr lang="en-US" altLang="zh-CN" sz="2400" b="1" dirty="0">
                  <a:latin typeface="微软雅黑" pitchFamily="34" charset="-122"/>
                  <a:ea typeface="微软雅黑" pitchFamily="34" charset="-122"/>
                </a:rPr>
                <a:t>01</a:t>
              </a:r>
              <a:endParaRPr lang="zh-CN" altLang="en-US" sz="2400" b="1" dirty="0">
                <a:latin typeface="微软雅黑" pitchFamily="34" charset="-122"/>
                <a:ea typeface="微软雅黑" pitchFamily="34" charset="-122"/>
              </a:endParaRPr>
            </a:p>
          </p:txBody>
        </p:sp>
      </p:grpSp>
      <p:grpSp>
        <p:nvGrpSpPr>
          <p:cNvPr id="82" name="组合 81"/>
          <p:cNvGrpSpPr/>
          <p:nvPr/>
        </p:nvGrpSpPr>
        <p:grpSpPr>
          <a:xfrm>
            <a:off x="3701036" y="3219822"/>
            <a:ext cx="864652" cy="864650"/>
            <a:chOff x="4067944" y="3874219"/>
            <a:chExt cx="864652" cy="864650"/>
          </a:xfrm>
        </p:grpSpPr>
        <p:grpSp>
          <p:nvGrpSpPr>
            <p:cNvPr id="83" name="组合 82"/>
            <p:cNvGrpSpPr/>
            <p:nvPr/>
          </p:nvGrpSpPr>
          <p:grpSpPr>
            <a:xfrm>
              <a:off x="4067944" y="3874219"/>
              <a:ext cx="864652" cy="864650"/>
              <a:chOff x="304800" y="673100"/>
              <a:chExt cx="4000500" cy="4000500"/>
            </a:xfrm>
            <a:effectLst>
              <a:outerShdw blurRad="444500" dist="254000" dir="8100000" algn="tr" rotWithShape="0">
                <a:prstClr val="black">
                  <a:alpha val="50000"/>
                </a:prstClr>
              </a:outerShdw>
            </a:effectLst>
          </p:grpSpPr>
          <p:sp>
            <p:nvSpPr>
              <p:cNvPr id="85" name="同心圆 8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endParaRPr>
              </a:p>
            </p:txBody>
          </p:sp>
          <p:sp>
            <p:nvSpPr>
              <p:cNvPr id="86" name="椭圆 8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endParaRPr>
              </a:p>
            </p:txBody>
          </p:sp>
        </p:grpSp>
        <p:sp>
          <p:nvSpPr>
            <p:cNvPr id="84" name="TextBox 83"/>
            <p:cNvSpPr txBox="1"/>
            <p:nvPr/>
          </p:nvSpPr>
          <p:spPr>
            <a:xfrm>
              <a:off x="4207995" y="4121878"/>
              <a:ext cx="586298" cy="369332"/>
            </a:xfrm>
            <a:prstGeom prst="rect">
              <a:avLst/>
            </a:prstGeom>
            <a:noFill/>
          </p:spPr>
          <p:txBody>
            <a:bodyPr wrap="square" lIns="0" tIns="0" rIns="0" bIns="0" rtlCol="0">
              <a:spAutoFit/>
            </a:bodyPr>
            <a:lstStyle/>
            <a:p>
              <a:pPr algn="ctr"/>
              <a:r>
                <a:rPr lang="en-US" altLang="zh-CN" sz="2400" b="1" dirty="0">
                  <a:solidFill>
                    <a:prstClr val="black"/>
                  </a:solidFill>
                  <a:latin typeface="微软雅黑" pitchFamily="34" charset="-122"/>
                  <a:ea typeface="微软雅黑" pitchFamily="34" charset="-122"/>
                </a:rPr>
                <a:t>04</a:t>
              </a:r>
              <a:endParaRPr lang="zh-CN" altLang="en-US" sz="2400" b="1" dirty="0">
                <a:solidFill>
                  <a:prstClr val="black"/>
                </a:solidFill>
                <a:latin typeface="微软雅黑" pitchFamily="34" charset="-122"/>
                <a:ea typeface="微软雅黑" pitchFamily="34" charset="-122"/>
              </a:endParaRPr>
            </a:p>
          </p:txBody>
        </p:sp>
      </p:grpSp>
      <p:sp>
        <p:nvSpPr>
          <p:cNvPr id="87" name="TextBox 86"/>
          <p:cNvSpPr txBox="1"/>
          <p:nvPr/>
        </p:nvSpPr>
        <p:spPr>
          <a:xfrm>
            <a:off x="4751343" y="1206306"/>
            <a:ext cx="2326548" cy="456559"/>
          </a:xfrm>
          <a:prstGeom prst="rect">
            <a:avLst/>
          </a:prstGeom>
          <a:noFill/>
        </p:spPr>
        <p:txBody>
          <a:bodyPr wrap="square" lIns="86383" tIns="43192" rIns="86383" bIns="43192" rtlCol="0">
            <a:spAutoFit/>
          </a:bodyPr>
          <a:lstStyle/>
          <a:p>
            <a:r>
              <a:rPr lang="zh-CN" altLang="en-US" sz="2400" b="1" dirty="0">
                <a:solidFill>
                  <a:srgbClr val="0077C8"/>
                </a:solidFill>
                <a:latin typeface="微软雅黑" pitchFamily="34" charset="-122"/>
                <a:ea typeface="微软雅黑" panose="020B0503020204020204" pitchFamily="34" charset="-122"/>
              </a:rPr>
              <a:t>应用目标</a:t>
            </a:r>
            <a:endParaRPr lang="en-US" altLang="zh-CN" sz="2400" b="1" dirty="0">
              <a:solidFill>
                <a:srgbClr val="0077C8"/>
              </a:solidFill>
              <a:latin typeface="微软雅黑" pitchFamily="34" charset="-122"/>
              <a:ea typeface="微软雅黑" panose="020B0503020204020204" pitchFamily="34" charset="-122"/>
            </a:endParaRPr>
          </a:p>
        </p:txBody>
      </p:sp>
      <p:grpSp>
        <p:nvGrpSpPr>
          <p:cNvPr id="88" name="组合 87"/>
          <p:cNvGrpSpPr/>
          <p:nvPr/>
        </p:nvGrpSpPr>
        <p:grpSpPr>
          <a:xfrm>
            <a:off x="3686982" y="1014239"/>
            <a:ext cx="864652" cy="864650"/>
            <a:chOff x="4515751" y="1419068"/>
            <a:chExt cx="864652" cy="864650"/>
          </a:xfrm>
        </p:grpSpPr>
        <p:grpSp>
          <p:nvGrpSpPr>
            <p:cNvPr id="89" name="组合 88"/>
            <p:cNvGrpSpPr/>
            <p:nvPr/>
          </p:nvGrpSpPr>
          <p:grpSpPr>
            <a:xfrm>
              <a:off x="4515751" y="1419068"/>
              <a:ext cx="864652" cy="864650"/>
              <a:chOff x="304800" y="673100"/>
              <a:chExt cx="4000500" cy="4000500"/>
            </a:xfrm>
            <a:effectLst>
              <a:outerShdw blurRad="444500" dist="254000" dir="8100000" algn="tr" rotWithShape="0">
                <a:prstClr val="black">
                  <a:alpha val="50000"/>
                </a:prstClr>
              </a:outerShdw>
            </a:effectLst>
          </p:grpSpPr>
          <p:sp>
            <p:nvSpPr>
              <p:cNvPr id="91" name="同心圆 9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endParaRPr>
              </a:p>
            </p:txBody>
          </p:sp>
          <p:sp>
            <p:nvSpPr>
              <p:cNvPr id="92" name="椭圆 9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endParaRPr>
              </a:p>
            </p:txBody>
          </p:sp>
        </p:grpSp>
        <p:sp>
          <p:nvSpPr>
            <p:cNvPr id="90" name="TextBox 89"/>
            <p:cNvSpPr txBox="1"/>
            <p:nvPr/>
          </p:nvSpPr>
          <p:spPr>
            <a:xfrm>
              <a:off x="4655802" y="1666727"/>
              <a:ext cx="586298" cy="369332"/>
            </a:xfrm>
            <a:prstGeom prst="rect">
              <a:avLst/>
            </a:prstGeom>
            <a:noFill/>
          </p:spPr>
          <p:txBody>
            <a:bodyPr wrap="square" lIns="0" tIns="0" rIns="0" bIns="0" rtlCol="0">
              <a:spAutoFit/>
            </a:bodyPr>
            <a:lstStyle/>
            <a:p>
              <a:pPr algn="ctr"/>
              <a:r>
                <a:rPr lang="en-US" altLang="zh-CN" sz="2400" b="1" dirty="0">
                  <a:solidFill>
                    <a:srgbClr val="0077C8"/>
                  </a:solidFill>
                  <a:latin typeface="微软雅黑" pitchFamily="34" charset="-122"/>
                  <a:ea typeface="微软雅黑" pitchFamily="34" charset="-122"/>
                </a:rPr>
                <a:t>02</a:t>
              </a:r>
              <a:endParaRPr lang="zh-CN" altLang="en-US" sz="2400" b="1" dirty="0">
                <a:solidFill>
                  <a:srgbClr val="0077C8"/>
                </a:solidFill>
                <a:latin typeface="微软雅黑" pitchFamily="34" charset="-122"/>
                <a:ea typeface="微软雅黑" pitchFamily="34" charset="-122"/>
              </a:endParaRPr>
            </a:p>
          </p:txBody>
        </p:sp>
      </p:grpSp>
      <p:sp>
        <p:nvSpPr>
          <p:cNvPr id="93" name="TextBox 92"/>
          <p:cNvSpPr txBox="1"/>
          <p:nvPr/>
        </p:nvSpPr>
        <p:spPr>
          <a:xfrm>
            <a:off x="5163488" y="2321740"/>
            <a:ext cx="2160240" cy="456559"/>
          </a:xfrm>
          <a:prstGeom prst="rect">
            <a:avLst/>
          </a:prstGeom>
          <a:noFill/>
        </p:spPr>
        <p:txBody>
          <a:bodyPr wrap="square" lIns="86383" tIns="43192" rIns="86383" bIns="43192" rtlCol="0">
            <a:spAutoFit/>
          </a:bodyPr>
          <a:lstStyle/>
          <a:p>
            <a:r>
              <a:rPr lang="zh-CN" altLang="en-US" sz="2400" b="1" dirty="0">
                <a:solidFill>
                  <a:prstClr val="black"/>
                </a:solidFill>
                <a:latin typeface="微软雅黑" pitchFamily="34" charset="-122"/>
                <a:ea typeface="微软雅黑" panose="020B0503020204020204" pitchFamily="34" charset="-122"/>
              </a:rPr>
              <a:t>技术实施</a:t>
            </a:r>
            <a:endParaRPr lang="en-US" altLang="zh-CN" sz="2400" b="1" dirty="0">
              <a:solidFill>
                <a:prstClr val="black"/>
              </a:solidFill>
              <a:latin typeface="微软雅黑" pitchFamily="34" charset="-122"/>
              <a:ea typeface="微软雅黑" panose="020B0503020204020204" pitchFamily="34" charset="-122"/>
            </a:endParaRPr>
          </a:p>
        </p:txBody>
      </p:sp>
      <p:grpSp>
        <p:nvGrpSpPr>
          <p:cNvPr id="94" name="组合 93"/>
          <p:cNvGrpSpPr/>
          <p:nvPr/>
        </p:nvGrpSpPr>
        <p:grpSpPr>
          <a:xfrm>
            <a:off x="4083368" y="2105162"/>
            <a:ext cx="864652" cy="864650"/>
            <a:chOff x="4788024" y="2734782"/>
            <a:chExt cx="864652" cy="864650"/>
          </a:xfrm>
        </p:grpSpPr>
        <p:grpSp>
          <p:nvGrpSpPr>
            <p:cNvPr id="95" name="组合 94"/>
            <p:cNvGrpSpPr/>
            <p:nvPr/>
          </p:nvGrpSpPr>
          <p:grpSpPr>
            <a:xfrm>
              <a:off x="4788024" y="2734782"/>
              <a:ext cx="864652" cy="864650"/>
              <a:chOff x="304800" y="673100"/>
              <a:chExt cx="4000500" cy="4000500"/>
            </a:xfrm>
            <a:effectLst>
              <a:outerShdw blurRad="444500" dist="254000" dir="8100000" algn="tr" rotWithShape="0">
                <a:prstClr val="black">
                  <a:alpha val="50000"/>
                </a:prstClr>
              </a:outerShdw>
            </a:effectLst>
          </p:grpSpPr>
          <p:sp>
            <p:nvSpPr>
              <p:cNvPr id="97" name="同心圆 9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endParaRPr>
              </a:p>
            </p:txBody>
          </p:sp>
          <p:sp>
            <p:nvSpPr>
              <p:cNvPr id="98" name="椭圆 9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endParaRPr>
              </a:p>
            </p:txBody>
          </p:sp>
        </p:grpSp>
        <p:sp>
          <p:nvSpPr>
            <p:cNvPr id="96" name="TextBox 95"/>
            <p:cNvSpPr txBox="1"/>
            <p:nvPr/>
          </p:nvSpPr>
          <p:spPr>
            <a:xfrm>
              <a:off x="4928075" y="2982441"/>
              <a:ext cx="586298" cy="369332"/>
            </a:xfrm>
            <a:prstGeom prst="rect">
              <a:avLst/>
            </a:prstGeom>
            <a:noFill/>
          </p:spPr>
          <p:txBody>
            <a:bodyPr wrap="square" lIns="0" tIns="0" rIns="0" bIns="0" rtlCol="0">
              <a:spAutoFit/>
            </a:bodyPr>
            <a:lstStyle/>
            <a:p>
              <a:pPr algn="ctr"/>
              <a:r>
                <a:rPr lang="en-US" altLang="zh-CN" sz="2400" b="1" dirty="0">
                  <a:solidFill>
                    <a:prstClr val="black"/>
                  </a:solidFill>
                  <a:latin typeface="微软雅黑" pitchFamily="34" charset="-122"/>
                  <a:ea typeface="微软雅黑" pitchFamily="34" charset="-122"/>
                </a:rPr>
                <a:t>03</a:t>
              </a:r>
              <a:endParaRPr lang="zh-CN" altLang="en-US" sz="2400" b="1" dirty="0">
                <a:solidFill>
                  <a:prstClr val="black"/>
                </a:solidFill>
                <a:latin typeface="微软雅黑" pitchFamily="34" charset="-122"/>
                <a:ea typeface="微软雅黑" pitchFamily="34" charset="-122"/>
              </a:endParaRPr>
            </a:p>
          </p:txBody>
        </p:sp>
      </p:grpSp>
      <p:sp>
        <p:nvSpPr>
          <p:cNvPr id="37" name="下箭头 36"/>
          <p:cNvSpPr/>
          <p:nvPr/>
        </p:nvSpPr>
        <p:spPr>
          <a:xfrm rot="16200000">
            <a:off x="3096664" y="1224106"/>
            <a:ext cx="432081" cy="509694"/>
          </a:xfrm>
          <a:prstGeom prst="downArrow">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prstClr val="white"/>
              </a:solidFill>
            </a:endParaRPr>
          </a:p>
        </p:txBody>
      </p: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0"/>
            <a:ext cx="1819132" cy="605383"/>
          </a:xfrm>
          <a:prstGeom prst="rect">
            <a:avLst/>
          </a:prstGeom>
        </p:spPr>
      </p:pic>
      <p:sp>
        <p:nvSpPr>
          <p:cNvPr id="46" name="TextBox 75"/>
          <p:cNvSpPr txBox="1"/>
          <p:nvPr/>
        </p:nvSpPr>
        <p:spPr>
          <a:xfrm>
            <a:off x="3979407" y="4458990"/>
            <a:ext cx="2614580" cy="456559"/>
          </a:xfrm>
          <a:prstGeom prst="rect">
            <a:avLst/>
          </a:prstGeom>
          <a:noFill/>
        </p:spPr>
        <p:txBody>
          <a:bodyPr wrap="square" lIns="86383" tIns="43192" rIns="86383" bIns="43192" rtlCol="0">
            <a:spAutoFit/>
          </a:bodyPr>
          <a:lstStyle/>
          <a:p>
            <a:r>
              <a:rPr lang="zh-CN" altLang="en-US" sz="2400" b="1" dirty="0">
                <a:solidFill>
                  <a:prstClr val="black"/>
                </a:solidFill>
                <a:latin typeface="微软雅黑" pitchFamily="34" charset="-122"/>
                <a:ea typeface="微软雅黑" panose="020B0503020204020204" pitchFamily="34" charset="-122"/>
              </a:rPr>
              <a:t>工作展望</a:t>
            </a:r>
            <a:endParaRPr lang="en-US" altLang="zh-CN" sz="2400" b="1" dirty="0">
              <a:solidFill>
                <a:prstClr val="black"/>
              </a:solidFill>
              <a:latin typeface="微软雅黑" pitchFamily="34" charset="-122"/>
              <a:ea typeface="微软雅黑" panose="020B0503020204020204" pitchFamily="34" charset="-122"/>
            </a:endParaRPr>
          </a:p>
        </p:txBody>
      </p:sp>
      <p:grpSp>
        <p:nvGrpSpPr>
          <p:cNvPr id="47" name="组合 46"/>
          <p:cNvGrpSpPr/>
          <p:nvPr/>
        </p:nvGrpSpPr>
        <p:grpSpPr>
          <a:xfrm>
            <a:off x="2971295" y="4194915"/>
            <a:ext cx="864652" cy="864650"/>
            <a:chOff x="4067944" y="3874219"/>
            <a:chExt cx="864652" cy="864650"/>
          </a:xfrm>
        </p:grpSpPr>
        <p:grpSp>
          <p:nvGrpSpPr>
            <p:cNvPr id="48" name="组合 47"/>
            <p:cNvGrpSpPr/>
            <p:nvPr/>
          </p:nvGrpSpPr>
          <p:grpSpPr>
            <a:xfrm>
              <a:off x="4067944" y="3874219"/>
              <a:ext cx="864652" cy="864650"/>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endParaRPr>
              </a:p>
            </p:txBody>
          </p:sp>
        </p:grpSp>
        <p:sp>
          <p:nvSpPr>
            <p:cNvPr id="49" name="TextBox 83"/>
            <p:cNvSpPr txBox="1"/>
            <p:nvPr/>
          </p:nvSpPr>
          <p:spPr>
            <a:xfrm>
              <a:off x="4207995" y="4121878"/>
              <a:ext cx="586298" cy="369332"/>
            </a:xfrm>
            <a:prstGeom prst="rect">
              <a:avLst/>
            </a:prstGeom>
            <a:noFill/>
          </p:spPr>
          <p:txBody>
            <a:bodyPr wrap="square" lIns="0" tIns="0" rIns="0" bIns="0" rtlCol="0">
              <a:spAutoFit/>
            </a:bodyPr>
            <a:lstStyle/>
            <a:p>
              <a:pPr algn="ctr"/>
              <a:r>
                <a:rPr lang="en-US" altLang="zh-CN" sz="2400" b="1" dirty="0">
                  <a:solidFill>
                    <a:prstClr val="black"/>
                  </a:solidFill>
                  <a:latin typeface="微软雅黑" pitchFamily="34" charset="-122"/>
                  <a:ea typeface="微软雅黑" pitchFamily="34" charset="-122"/>
                </a:rPr>
                <a:t>05</a:t>
              </a:r>
              <a:endParaRPr lang="zh-CN" altLang="en-US" sz="2400" b="1" dirty="0">
                <a:solidFill>
                  <a:prstClr val="black"/>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13752284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1415772" cy="461665"/>
          </a:xfrm>
          <a:prstGeom prst="rect">
            <a:avLst/>
          </a:prstGeom>
          <a:noFill/>
        </p:spPr>
        <p:txBody>
          <a:bodyPr wrap="none" rtlCol="0">
            <a:spAutoFit/>
          </a:bodyPr>
          <a:lstStyle/>
          <a:p>
            <a:r>
              <a:rPr lang="zh-CN" altLang="en-US" sz="2400" b="1" dirty="0">
                <a:latin typeface="微软雅黑"/>
                <a:ea typeface="微软雅黑"/>
              </a:rPr>
              <a:t>应用目标</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Freeform 5"/>
          <p:cNvSpPr>
            <a:spLocks/>
          </p:cNvSpPr>
          <p:nvPr/>
        </p:nvSpPr>
        <p:spPr bwMode="auto">
          <a:xfrm>
            <a:off x="2273328" y="1357590"/>
            <a:ext cx="847041" cy="2726328"/>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gradFill flip="none" rotWithShape="1">
            <a:gsLst>
              <a:gs pos="0">
                <a:schemeClr val="bg1"/>
              </a:gs>
              <a:gs pos="100000">
                <a:schemeClr val="bg1">
                  <a:lumMod val="85000"/>
                </a:schemeClr>
              </a:gs>
            </a:gsLst>
            <a:lin ang="0" scaled="1"/>
            <a:tileRect/>
          </a:gradFill>
          <a:ln w="12700">
            <a:gradFill>
              <a:gsLst>
                <a:gs pos="0">
                  <a:schemeClr val="bg1"/>
                </a:gs>
                <a:gs pos="100000">
                  <a:schemeClr val="bg1">
                    <a:lumMod val="8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mn-lt"/>
              <a:ea typeface="+mn-ea"/>
            </a:endParaRPr>
          </a:p>
        </p:txBody>
      </p:sp>
      <p:grpSp>
        <p:nvGrpSpPr>
          <p:cNvPr id="55" name="组合 54"/>
          <p:cNvGrpSpPr/>
          <p:nvPr/>
        </p:nvGrpSpPr>
        <p:grpSpPr>
          <a:xfrm>
            <a:off x="611560" y="1877604"/>
            <a:ext cx="1589760" cy="1589756"/>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椭圆 5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TextBox 29"/>
          <p:cNvSpPr txBox="1"/>
          <p:nvPr/>
        </p:nvSpPr>
        <p:spPr>
          <a:xfrm>
            <a:off x="663632" y="2474532"/>
            <a:ext cx="1440160" cy="492443"/>
          </a:xfrm>
          <a:prstGeom prst="rect">
            <a:avLst/>
          </a:prstGeom>
          <a:noFill/>
        </p:spPr>
        <p:txBody>
          <a:bodyPr wrap="square" lIns="0" tIns="0" rIns="0" bIns="0" rtlCol="0">
            <a:spAutoFit/>
          </a:bodyPr>
          <a:lstStyle/>
          <a:p>
            <a:pPr algn="ctr"/>
            <a:r>
              <a:rPr lang="zh-CN" altLang="en-US" sz="3200" b="1" dirty="0">
                <a:solidFill>
                  <a:srgbClr val="007CD0"/>
                </a:solidFill>
                <a:latin typeface="微软雅黑" pitchFamily="34" charset="-122"/>
                <a:ea typeface="微软雅黑" pitchFamily="34" charset="-122"/>
              </a:rPr>
              <a:t>目标</a:t>
            </a:r>
            <a:endParaRPr lang="en-US" altLang="zh-CN" sz="3200" b="1" dirty="0">
              <a:solidFill>
                <a:srgbClr val="007CD0"/>
              </a:solidFill>
              <a:latin typeface="微软雅黑" pitchFamily="34" charset="-122"/>
              <a:ea typeface="微软雅黑" pitchFamily="34" charset="-122"/>
            </a:endParaRPr>
          </a:p>
        </p:txBody>
      </p:sp>
      <p:sp>
        <p:nvSpPr>
          <p:cNvPr id="59" name="Rectangle 12"/>
          <p:cNvSpPr/>
          <p:nvPr/>
        </p:nvSpPr>
        <p:spPr>
          <a:xfrm>
            <a:off x="3822326" y="2211710"/>
            <a:ext cx="2696468" cy="79976"/>
          </a:xfrm>
          <a:prstGeom prst="rect">
            <a:avLst/>
          </a:prstGeom>
          <a:pattFill prst="ltDnDiag">
            <a:fgClr>
              <a:schemeClr val="bg1">
                <a:lumMod val="65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60" name="Rectangle 12"/>
          <p:cNvSpPr/>
          <p:nvPr/>
        </p:nvSpPr>
        <p:spPr>
          <a:xfrm>
            <a:off x="3822326" y="3291830"/>
            <a:ext cx="2696468" cy="79976"/>
          </a:xfrm>
          <a:prstGeom prst="rect">
            <a:avLst/>
          </a:prstGeom>
          <a:pattFill prst="ltDnDiag">
            <a:fgClr>
              <a:schemeClr val="bg1">
                <a:lumMod val="65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a:off x="3851921" y="1347614"/>
            <a:ext cx="759798" cy="759798"/>
            <a:chOff x="304800" y="673100"/>
            <a:chExt cx="4000500" cy="4000500"/>
          </a:xfrm>
          <a:effectLst>
            <a:outerShdw blurRad="444500" dist="254000" dir="8100000" algn="tr" rotWithShape="0">
              <a:prstClr val="black">
                <a:alpha val="50000"/>
              </a:prstClr>
            </a:outerShdw>
          </a:effectLst>
        </p:grpSpPr>
        <p:sp>
          <p:nvSpPr>
            <p:cNvPr id="62" name="同心圆 6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63" name="椭圆 6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grpSp>
      <p:sp>
        <p:nvSpPr>
          <p:cNvPr id="64" name="TextBox 14"/>
          <p:cNvSpPr>
            <a:spLocks noChangeArrowheads="1"/>
          </p:cNvSpPr>
          <p:nvPr/>
        </p:nvSpPr>
        <p:spPr bwMode="auto">
          <a:xfrm>
            <a:off x="3923928" y="1461081"/>
            <a:ext cx="6270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7CD0"/>
                </a:solidFill>
                <a:latin typeface="微软雅黑" panose="020B0503020204020204" pitchFamily="34" charset="-122"/>
                <a:ea typeface="微软雅黑" panose="020B0503020204020204" pitchFamily="34" charset="-122"/>
                <a:sym typeface="方正兰亭粗黑_GBK" charset="-122"/>
              </a:rPr>
              <a:t>01</a:t>
            </a:r>
          </a:p>
        </p:txBody>
      </p:sp>
      <p:sp>
        <p:nvSpPr>
          <p:cNvPr id="65" name="TextBox 36"/>
          <p:cNvSpPr txBox="1"/>
          <p:nvPr/>
        </p:nvSpPr>
        <p:spPr>
          <a:xfrm>
            <a:off x="4852234" y="1480160"/>
            <a:ext cx="2384062" cy="523220"/>
          </a:xfrm>
          <a:prstGeom prst="rect">
            <a:avLst/>
          </a:prstGeom>
          <a:noFill/>
        </p:spPr>
        <p:txBody>
          <a:bodyPr wrap="square" lIns="0" rIns="0" bIns="0" rtlCol="0">
            <a:spAutoFit/>
          </a:bodyPr>
          <a:lstStyle/>
          <a:p>
            <a:pPr>
              <a:tabLst>
                <a:tab pos="1025525" algn="l"/>
              </a:tabLst>
            </a:pPr>
            <a:r>
              <a:rPr lang="zh-CN" altLang="en-US" sz="2000" b="1" dirty="0">
                <a:solidFill>
                  <a:srgbClr val="007CD0"/>
                </a:solidFill>
                <a:latin typeface="微软雅黑" panose="020B0503020204020204" pitchFamily="34" charset="-122"/>
                <a:ea typeface="微软雅黑" panose="020B0503020204020204" pitchFamily="34" charset="-122"/>
                <a:cs typeface="Calibri"/>
              </a:rPr>
              <a:t>热点</a:t>
            </a:r>
            <a:r>
              <a:rPr lang="zh-CN" altLang="en-US" sz="1600" b="1" dirty="0">
                <a:solidFill>
                  <a:srgbClr val="007CD0"/>
                </a:solidFill>
                <a:latin typeface="微软雅黑" panose="020B0503020204020204" pitchFamily="34" charset="-122"/>
                <a:ea typeface="微软雅黑" panose="020B0503020204020204" pitchFamily="34" charset="-122"/>
                <a:cs typeface="Calibri"/>
              </a:rPr>
              <a:t>挖掘</a:t>
            </a:r>
            <a:endParaRPr lang="en-US" altLang="zh-CN" sz="1600" b="1" dirty="0">
              <a:solidFill>
                <a:srgbClr val="007CD0"/>
              </a:solidFill>
              <a:latin typeface="微软雅黑" panose="020B0503020204020204" pitchFamily="34" charset="-122"/>
              <a:ea typeface="微软雅黑" panose="020B0503020204020204" pitchFamily="34" charset="-122"/>
              <a:cs typeface="Calibri"/>
            </a:endParaRPr>
          </a:p>
          <a:p>
            <a:pPr>
              <a:tabLst>
                <a:tab pos="1025525" algn="l"/>
              </a:tabLst>
            </a:pPr>
            <a:r>
              <a:rPr lang="zh-CN" altLang="en-US" sz="1100" dirty="0">
                <a:latin typeface="微软雅黑" panose="020B0503020204020204" pitchFamily="34" charset="-122"/>
                <a:ea typeface="微软雅黑" panose="020B0503020204020204" pitchFamily="34" charset="-122"/>
                <a:cs typeface="Calibri"/>
              </a:rPr>
              <a:t>挖掘用户聊天热点，讨论话题，事件等</a:t>
            </a:r>
            <a:endParaRPr lang="en-US" sz="1100" dirty="0">
              <a:latin typeface="微软雅黑" panose="020B0503020204020204" pitchFamily="34" charset="-122"/>
              <a:ea typeface="微软雅黑" panose="020B0503020204020204" pitchFamily="34" charset="-122"/>
              <a:cs typeface="Calibri"/>
            </a:endParaRPr>
          </a:p>
        </p:txBody>
      </p:sp>
      <p:grpSp>
        <p:nvGrpSpPr>
          <p:cNvPr id="66" name="组合 65"/>
          <p:cNvGrpSpPr/>
          <p:nvPr/>
        </p:nvGrpSpPr>
        <p:grpSpPr>
          <a:xfrm>
            <a:off x="3851921" y="2397185"/>
            <a:ext cx="759798" cy="759798"/>
            <a:chOff x="304800" y="673100"/>
            <a:chExt cx="4000500" cy="4000500"/>
          </a:xfrm>
          <a:effectLst>
            <a:outerShdw blurRad="444500" dist="254000" dir="8100000" algn="tr" rotWithShape="0">
              <a:prstClr val="black">
                <a:alpha val="50000"/>
              </a:prstClr>
            </a:outerShdw>
          </a:effectLst>
        </p:grpSpPr>
        <p:sp>
          <p:nvSpPr>
            <p:cNvPr id="67" name="同心圆 6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68" name="椭圆 6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grpSp>
      <p:sp>
        <p:nvSpPr>
          <p:cNvPr id="69" name="TextBox 14"/>
          <p:cNvSpPr>
            <a:spLocks noChangeArrowheads="1"/>
          </p:cNvSpPr>
          <p:nvPr/>
        </p:nvSpPr>
        <p:spPr bwMode="auto">
          <a:xfrm>
            <a:off x="3923928" y="2510652"/>
            <a:ext cx="6270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7CD0"/>
                </a:solidFill>
                <a:latin typeface="微软雅黑" panose="020B0503020204020204" pitchFamily="34" charset="-122"/>
                <a:ea typeface="微软雅黑" panose="020B0503020204020204" pitchFamily="34" charset="-122"/>
                <a:sym typeface="方正兰亭粗黑_GBK" charset="-122"/>
              </a:rPr>
              <a:t>02</a:t>
            </a:r>
          </a:p>
        </p:txBody>
      </p:sp>
      <p:sp>
        <p:nvSpPr>
          <p:cNvPr id="70" name="TextBox 42"/>
          <p:cNvSpPr txBox="1"/>
          <p:nvPr/>
        </p:nvSpPr>
        <p:spPr>
          <a:xfrm>
            <a:off x="4852234" y="2554457"/>
            <a:ext cx="2554308" cy="523220"/>
          </a:xfrm>
          <a:prstGeom prst="rect">
            <a:avLst/>
          </a:prstGeom>
          <a:noFill/>
        </p:spPr>
        <p:txBody>
          <a:bodyPr wrap="square" lIns="0" rIns="0" bIns="0" rtlCol="0">
            <a:spAutoFit/>
          </a:bodyPr>
          <a:lstStyle/>
          <a:p>
            <a:pPr>
              <a:tabLst>
                <a:tab pos="1025525" algn="l"/>
              </a:tabLst>
            </a:pPr>
            <a:r>
              <a:rPr lang="zh-CN" altLang="en-US" sz="2000" b="1" dirty="0">
                <a:solidFill>
                  <a:srgbClr val="007CD0"/>
                </a:solidFill>
                <a:latin typeface="微软雅黑" panose="020B0503020204020204" pitchFamily="34" charset="-122"/>
                <a:ea typeface="微软雅黑" panose="020B0503020204020204" pitchFamily="34" charset="-122"/>
                <a:cs typeface="Calibri"/>
              </a:rPr>
              <a:t>情感</a:t>
            </a:r>
            <a:r>
              <a:rPr lang="zh-CN" altLang="en-US" sz="1600" b="1" dirty="0">
                <a:solidFill>
                  <a:srgbClr val="007CD0"/>
                </a:solidFill>
                <a:latin typeface="微软雅黑" panose="020B0503020204020204" pitchFamily="34" charset="-122"/>
                <a:ea typeface="微软雅黑" panose="020B0503020204020204" pitchFamily="34" charset="-122"/>
                <a:cs typeface="Calibri"/>
              </a:rPr>
              <a:t>分析</a:t>
            </a:r>
            <a:endParaRPr lang="en-US" altLang="zh-CN" sz="1600" b="1" dirty="0">
              <a:solidFill>
                <a:srgbClr val="007CD0"/>
              </a:solidFill>
              <a:latin typeface="微软雅黑" panose="020B0503020204020204" pitchFamily="34" charset="-122"/>
              <a:ea typeface="微软雅黑" panose="020B0503020204020204" pitchFamily="34" charset="-122"/>
              <a:cs typeface="Calibri"/>
            </a:endParaRPr>
          </a:p>
          <a:p>
            <a:pPr>
              <a:tabLst>
                <a:tab pos="1025525" algn="l"/>
              </a:tabLst>
            </a:pPr>
            <a:r>
              <a:rPr lang="zh-CN" altLang="en-US" sz="1100" dirty="0">
                <a:latin typeface="微软雅黑" panose="020B0503020204020204" pitchFamily="34" charset="-122"/>
                <a:ea typeface="微软雅黑" panose="020B0503020204020204" pitchFamily="34" charset="-122"/>
                <a:cs typeface="Calibri"/>
              </a:rPr>
              <a:t>分析用户情感状态变化，描述其情绪指数</a:t>
            </a:r>
            <a:endParaRPr lang="en-US" sz="1100" dirty="0">
              <a:latin typeface="微软雅黑" panose="020B0503020204020204" pitchFamily="34" charset="-122"/>
              <a:ea typeface="微软雅黑" panose="020B0503020204020204" pitchFamily="34" charset="-122"/>
              <a:cs typeface="Calibri"/>
            </a:endParaRPr>
          </a:p>
        </p:txBody>
      </p:sp>
      <p:grpSp>
        <p:nvGrpSpPr>
          <p:cNvPr id="71" name="组合 70"/>
          <p:cNvGrpSpPr/>
          <p:nvPr/>
        </p:nvGrpSpPr>
        <p:grpSpPr>
          <a:xfrm>
            <a:off x="3851921" y="3434105"/>
            <a:ext cx="759798" cy="759798"/>
            <a:chOff x="304800" y="673100"/>
            <a:chExt cx="4000500" cy="4000500"/>
          </a:xfrm>
          <a:effectLst>
            <a:outerShdw blurRad="444500" dist="254000" dir="8100000" algn="tr" rotWithShape="0">
              <a:prstClr val="black">
                <a:alpha val="50000"/>
              </a:prstClr>
            </a:outerShdw>
          </a:effectLst>
        </p:grpSpPr>
        <p:sp>
          <p:nvSpPr>
            <p:cNvPr id="72" name="同心圆 7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73" name="椭圆 7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grpSp>
      <p:sp>
        <p:nvSpPr>
          <p:cNvPr id="74" name="TextBox 14"/>
          <p:cNvSpPr>
            <a:spLocks noChangeArrowheads="1"/>
          </p:cNvSpPr>
          <p:nvPr/>
        </p:nvSpPr>
        <p:spPr bwMode="auto">
          <a:xfrm>
            <a:off x="3923928" y="3547572"/>
            <a:ext cx="6270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7CD0"/>
                </a:solidFill>
                <a:latin typeface="微软雅黑" panose="020B0503020204020204" pitchFamily="34" charset="-122"/>
                <a:ea typeface="微软雅黑" panose="020B0503020204020204" pitchFamily="34" charset="-122"/>
                <a:sym typeface="方正兰亭粗黑_GBK" charset="-122"/>
              </a:rPr>
              <a:t>03</a:t>
            </a:r>
          </a:p>
        </p:txBody>
      </p:sp>
      <p:sp>
        <p:nvSpPr>
          <p:cNvPr id="75" name="TextBox 48"/>
          <p:cNvSpPr txBox="1"/>
          <p:nvPr/>
        </p:nvSpPr>
        <p:spPr>
          <a:xfrm>
            <a:off x="4852233" y="3585959"/>
            <a:ext cx="2579765" cy="523220"/>
          </a:xfrm>
          <a:prstGeom prst="rect">
            <a:avLst/>
          </a:prstGeom>
          <a:noFill/>
        </p:spPr>
        <p:txBody>
          <a:bodyPr wrap="square" lIns="0" rIns="0" bIns="0" rtlCol="0">
            <a:spAutoFit/>
          </a:bodyPr>
          <a:lstStyle/>
          <a:p>
            <a:pPr>
              <a:tabLst>
                <a:tab pos="1025525" algn="l"/>
              </a:tabLst>
            </a:pPr>
            <a:r>
              <a:rPr lang="zh-CN" altLang="en-US" sz="2000" b="1" dirty="0">
                <a:solidFill>
                  <a:srgbClr val="007CD0"/>
                </a:solidFill>
                <a:latin typeface="微软雅黑" panose="020B0503020204020204" pitchFamily="34" charset="-122"/>
                <a:ea typeface="微软雅黑" panose="020B0503020204020204" pitchFamily="34" charset="-122"/>
                <a:cs typeface="Calibri"/>
              </a:rPr>
              <a:t>舆情</a:t>
            </a:r>
            <a:r>
              <a:rPr lang="zh-CN" altLang="en-US" sz="1600" b="1" dirty="0">
                <a:solidFill>
                  <a:srgbClr val="007CD0"/>
                </a:solidFill>
                <a:latin typeface="微软雅黑" panose="020B0503020204020204" pitchFamily="34" charset="-122"/>
                <a:ea typeface="微软雅黑" panose="020B0503020204020204" pitchFamily="34" charset="-122"/>
                <a:cs typeface="Calibri"/>
              </a:rPr>
              <a:t>监控</a:t>
            </a:r>
            <a:endParaRPr lang="en-US" altLang="zh-CN" sz="1600" b="1" dirty="0">
              <a:solidFill>
                <a:srgbClr val="007CD0"/>
              </a:solidFill>
              <a:latin typeface="微软雅黑" panose="020B0503020204020204" pitchFamily="34" charset="-122"/>
              <a:ea typeface="微软雅黑" panose="020B0503020204020204" pitchFamily="34" charset="-122"/>
              <a:cs typeface="Calibri"/>
            </a:endParaRPr>
          </a:p>
          <a:p>
            <a:pPr>
              <a:tabLst>
                <a:tab pos="1025525" algn="l"/>
              </a:tabLst>
            </a:pPr>
            <a:r>
              <a:rPr lang="zh-CN" altLang="en-US" sz="1100" dirty="0">
                <a:latin typeface="微软雅黑" panose="020B0503020204020204" pitchFamily="34" charset="-122"/>
                <a:ea typeface="微软雅黑" panose="020B0503020204020204" pitchFamily="34" charset="-122"/>
                <a:cs typeface="Calibri"/>
              </a:rPr>
              <a:t>监控、检测和发现直播平台突发事件</a:t>
            </a:r>
            <a:endParaRPr lang="en-US" sz="1100" dirty="0">
              <a:latin typeface="微软雅黑" panose="020B0503020204020204" pitchFamily="34" charset="-122"/>
              <a:ea typeface="微软雅黑" panose="020B0503020204020204" pitchFamily="34" charset="-122"/>
              <a:cs typeface="Calibri"/>
            </a:endParaRPr>
          </a:p>
        </p:txBody>
      </p:sp>
      <p:pic>
        <p:nvPicPr>
          <p:cNvPr id="76" name="图片 7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379" y="3547572"/>
            <a:ext cx="1107642" cy="1409726"/>
          </a:xfrm>
          <a:prstGeom prst="rect">
            <a:avLst/>
          </a:prstGeom>
        </p:spPr>
      </p:pic>
      <p:grpSp>
        <p:nvGrpSpPr>
          <p:cNvPr id="2" name="组合 1"/>
          <p:cNvGrpSpPr/>
          <p:nvPr/>
        </p:nvGrpSpPr>
        <p:grpSpPr>
          <a:xfrm>
            <a:off x="7576078" y="2320902"/>
            <a:ext cx="1172844" cy="902720"/>
            <a:chOff x="3663058" y="3435949"/>
            <a:chExt cx="1172844" cy="902720"/>
          </a:xfrm>
        </p:grpSpPr>
        <p:grpSp>
          <p:nvGrpSpPr>
            <p:cNvPr id="77" name="组合 76"/>
            <p:cNvGrpSpPr/>
            <p:nvPr/>
          </p:nvGrpSpPr>
          <p:grpSpPr>
            <a:xfrm rot="16200000">
              <a:off x="3798120" y="3300887"/>
              <a:ext cx="902720" cy="1172844"/>
              <a:chOff x="4020870" y="2194485"/>
              <a:chExt cx="1102258" cy="1432090"/>
            </a:xfrm>
            <a:effectLst>
              <a:outerShdw blurRad="444500" dist="254000" dir="8100000" algn="tr" rotWithShape="0">
                <a:prstClr val="black">
                  <a:alpha val="50000"/>
                </a:prstClr>
              </a:outerShdw>
            </a:effectLst>
          </p:grpSpPr>
          <p:sp>
            <p:nvSpPr>
              <p:cNvPr id="78"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微软雅黑" pitchFamily="34" charset="-122"/>
                  <a:ea typeface="微软雅黑" pitchFamily="34" charset="-122"/>
                </a:endParaRPr>
              </a:p>
            </p:txBody>
          </p:sp>
          <p:sp>
            <p:nvSpPr>
              <p:cNvPr id="79"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itchFamily="34" charset="-122"/>
                  <a:ea typeface="微软雅黑" pitchFamily="34" charset="-122"/>
                </a:endParaRPr>
              </a:p>
            </p:txBody>
          </p:sp>
        </p:grpSp>
        <p:sp>
          <p:nvSpPr>
            <p:cNvPr id="80" name="KSO_Shape"/>
            <p:cNvSpPr>
              <a:spLocks/>
            </p:cNvSpPr>
            <p:nvPr/>
          </p:nvSpPr>
          <p:spPr bwMode="auto">
            <a:xfrm>
              <a:off x="4129371" y="3667391"/>
              <a:ext cx="517292" cy="445733"/>
            </a:xfrm>
            <a:custGeom>
              <a:avLst/>
              <a:gdLst>
                <a:gd name="T0" fmla="*/ 838518 w 3856038"/>
                <a:gd name="T1" fmla="*/ 3035936 h 3319463"/>
                <a:gd name="T2" fmla="*/ 807086 w 3856038"/>
                <a:gd name="T3" fmla="*/ 3078481 h 3319463"/>
                <a:gd name="T4" fmla="*/ 345758 w 3856038"/>
                <a:gd name="T5" fmla="*/ 3083244 h 3319463"/>
                <a:gd name="T6" fmla="*/ 306705 w 3856038"/>
                <a:gd name="T7" fmla="*/ 3047684 h 3319463"/>
                <a:gd name="T8" fmla="*/ 1938189 w 3856038"/>
                <a:gd name="T9" fmla="*/ 1874411 h 3319463"/>
                <a:gd name="T10" fmla="*/ 2032113 w 3856038"/>
                <a:gd name="T11" fmla="*/ 1927728 h 3319463"/>
                <a:gd name="T12" fmla="*/ 2127625 w 3856038"/>
                <a:gd name="T13" fmla="*/ 1936931 h 3319463"/>
                <a:gd name="T14" fmla="*/ 2209174 w 3856038"/>
                <a:gd name="T15" fmla="*/ 1913446 h 3319463"/>
                <a:gd name="T16" fmla="*/ 2208222 w 3856038"/>
                <a:gd name="T17" fmla="*/ 3063251 h 3319463"/>
                <a:gd name="T18" fmla="*/ 2159673 w 3856038"/>
                <a:gd name="T19" fmla="*/ 3086101 h 3319463"/>
                <a:gd name="T20" fmla="*/ 1703060 w 3856038"/>
                <a:gd name="T21" fmla="*/ 3067694 h 3319463"/>
                <a:gd name="T22" fmla="*/ 1684338 w 3856038"/>
                <a:gd name="T23" fmla="*/ 1620838 h 3319463"/>
                <a:gd name="T24" fmla="*/ 1517659 w 3856038"/>
                <a:gd name="T25" fmla="*/ 3063249 h 3319463"/>
                <a:gd name="T26" fmla="*/ 1469110 w 3856038"/>
                <a:gd name="T27" fmla="*/ 3086100 h 3319463"/>
                <a:gd name="T28" fmla="*/ 1012179 w 3856038"/>
                <a:gd name="T29" fmla="*/ 3067693 h 3319463"/>
                <a:gd name="T30" fmla="*/ 993775 w 3856038"/>
                <a:gd name="T31" fmla="*/ 2030516 h 3319463"/>
                <a:gd name="T32" fmla="*/ 2903512 w 3856038"/>
                <a:gd name="T33" fmla="*/ 3058483 h 3319463"/>
                <a:gd name="T34" fmla="*/ 2858002 w 3856038"/>
                <a:gd name="T35" fmla="*/ 3085784 h 3319463"/>
                <a:gd name="T36" fmla="*/ 2397814 w 3856038"/>
                <a:gd name="T37" fmla="*/ 3071816 h 3319463"/>
                <a:gd name="T38" fmla="*/ 2374900 w 3856038"/>
                <a:gd name="T39" fmla="*/ 3023247 h 3319463"/>
                <a:gd name="T40" fmla="*/ 3393565 w 3856038"/>
                <a:gd name="T41" fmla="*/ 829618 h 3319463"/>
                <a:gd name="T42" fmla="*/ 3441797 w 3856038"/>
                <a:gd name="T43" fmla="*/ 916284 h 3319463"/>
                <a:gd name="T44" fmla="*/ 3518904 w 3856038"/>
                <a:gd name="T45" fmla="*/ 976601 h 3319463"/>
                <a:gd name="T46" fmla="*/ 3605213 w 3856038"/>
                <a:gd name="T47" fmla="*/ 3023244 h 3319463"/>
                <a:gd name="T48" fmla="*/ 3582367 w 3856038"/>
                <a:gd name="T49" fmla="*/ 3071815 h 3319463"/>
                <a:gd name="T50" fmla="*/ 3123532 w 3856038"/>
                <a:gd name="T51" fmla="*/ 3085783 h 3319463"/>
                <a:gd name="T52" fmla="*/ 3077839 w 3856038"/>
                <a:gd name="T53" fmla="*/ 3058481 h 3319463"/>
                <a:gd name="T54" fmla="*/ 3032368 w 3856038"/>
                <a:gd name="T55" fmla="*/ 0 h 3319463"/>
                <a:gd name="T56" fmla="*/ 3669057 w 3856038"/>
                <a:gd name="T57" fmla="*/ 6984 h 3319463"/>
                <a:gd name="T58" fmla="*/ 3714445 w 3856038"/>
                <a:gd name="T59" fmla="*/ 35552 h 3319463"/>
                <a:gd name="T60" fmla="*/ 3742692 w 3856038"/>
                <a:gd name="T61" fmla="*/ 80308 h 3319463"/>
                <a:gd name="T62" fmla="*/ 3749358 w 3856038"/>
                <a:gd name="T63" fmla="*/ 717377 h 3319463"/>
                <a:gd name="T64" fmla="*/ 3735075 w 3856038"/>
                <a:gd name="T65" fmla="*/ 769117 h 3319463"/>
                <a:gd name="T66" fmla="*/ 3700797 w 3856038"/>
                <a:gd name="T67" fmla="*/ 808795 h 3319463"/>
                <a:gd name="T68" fmla="*/ 3652870 w 3856038"/>
                <a:gd name="T69" fmla="*/ 830698 h 3319463"/>
                <a:gd name="T70" fmla="*/ 3597644 w 3856038"/>
                <a:gd name="T71" fmla="*/ 829110 h 3319463"/>
                <a:gd name="T72" fmla="*/ 3550670 w 3856038"/>
                <a:gd name="T73" fmla="*/ 804986 h 3319463"/>
                <a:gd name="T74" fmla="*/ 3518296 w 3856038"/>
                <a:gd name="T75" fmla="*/ 764039 h 3319463"/>
                <a:gd name="T76" fmla="*/ 3506552 w 3856038"/>
                <a:gd name="T77" fmla="*/ 711346 h 3319463"/>
                <a:gd name="T78" fmla="*/ 2155095 w 3856038"/>
                <a:gd name="T79" fmla="*/ 1756621 h 3319463"/>
                <a:gd name="T80" fmla="*/ 2103678 w 3856038"/>
                <a:gd name="T81" fmla="*/ 1768049 h 3319463"/>
                <a:gd name="T82" fmla="*/ 2052577 w 3856038"/>
                <a:gd name="T83" fmla="*/ 1756621 h 3319463"/>
                <a:gd name="T84" fmla="*/ 207257 w 3856038"/>
                <a:gd name="T85" fmla="*/ 2594619 h 3319463"/>
                <a:gd name="T86" fmla="*/ 161553 w 3856038"/>
                <a:gd name="T87" fmla="*/ 2623505 h 3319463"/>
                <a:gd name="T88" fmla="*/ 109818 w 3856038"/>
                <a:gd name="T89" fmla="*/ 2629853 h 3319463"/>
                <a:gd name="T90" fmla="*/ 59670 w 3856038"/>
                <a:gd name="T91" fmla="*/ 2613665 h 3319463"/>
                <a:gd name="T92" fmla="*/ 19996 w 3856038"/>
                <a:gd name="T93" fmla="*/ 2575574 h 3319463"/>
                <a:gd name="T94" fmla="*/ 952 w 3856038"/>
                <a:gd name="T95" fmla="*/ 2526056 h 3319463"/>
                <a:gd name="T96" fmla="*/ 5078 w 3856038"/>
                <a:gd name="T97" fmla="*/ 2473998 h 3319463"/>
                <a:gd name="T98" fmla="*/ 31105 w 3856038"/>
                <a:gd name="T99" fmla="*/ 2427337 h 3319463"/>
                <a:gd name="T100" fmla="*/ 1492697 w 3856038"/>
                <a:gd name="T101" fmla="*/ 975760 h 3319463"/>
                <a:gd name="T102" fmla="*/ 1543797 w 3856038"/>
                <a:gd name="T103" fmla="*/ 964333 h 3319463"/>
                <a:gd name="T104" fmla="*/ 1595215 w 3856038"/>
                <a:gd name="T105" fmla="*/ 975760 h 3319463"/>
                <a:gd name="T106" fmla="*/ 3334526 w 3856038"/>
                <a:gd name="T107" fmla="*/ 243464 h 3319463"/>
                <a:gd name="T108" fmla="*/ 2991107 w 3856038"/>
                <a:gd name="T109" fmla="*/ 233624 h 3319463"/>
                <a:gd name="T110" fmla="*/ 2948576 w 3856038"/>
                <a:gd name="T111" fmla="*/ 203151 h 3319463"/>
                <a:gd name="T112" fmla="*/ 2922550 w 3856038"/>
                <a:gd name="T113" fmla="*/ 157760 h 3319463"/>
                <a:gd name="T114" fmla="*/ 2918424 w 3856038"/>
                <a:gd name="T115" fmla="*/ 102845 h 3319463"/>
                <a:gd name="T116" fmla="*/ 2937468 w 3856038"/>
                <a:gd name="T117" fmla="*/ 53645 h 3319463"/>
                <a:gd name="T118" fmla="*/ 2975555 w 3856038"/>
                <a:gd name="T119" fmla="*/ 17459 h 3319463"/>
                <a:gd name="T120" fmla="*/ 3026338 w 3856038"/>
                <a:gd name="T121" fmla="*/ 318 h 3319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56038" h="3319463">
                  <a:moveTo>
                    <a:pt x="50800" y="3187700"/>
                  </a:moveTo>
                  <a:lnTo>
                    <a:pt x="3856038" y="3187700"/>
                  </a:lnTo>
                  <a:lnTo>
                    <a:pt x="3856038" y="3319463"/>
                  </a:lnTo>
                  <a:lnTo>
                    <a:pt x="50800" y="3319463"/>
                  </a:lnTo>
                  <a:lnTo>
                    <a:pt x="50800" y="3187700"/>
                  </a:lnTo>
                  <a:close/>
                  <a:moveTo>
                    <a:pt x="839788" y="2182813"/>
                  </a:moveTo>
                  <a:lnTo>
                    <a:pt x="839788" y="3023236"/>
                  </a:lnTo>
                  <a:lnTo>
                    <a:pt x="839471" y="3029586"/>
                  </a:lnTo>
                  <a:lnTo>
                    <a:pt x="838518" y="3035936"/>
                  </a:lnTo>
                  <a:lnTo>
                    <a:pt x="837248" y="3041969"/>
                  </a:lnTo>
                  <a:lnTo>
                    <a:pt x="834708" y="3047684"/>
                  </a:lnTo>
                  <a:lnTo>
                    <a:pt x="832486" y="3053399"/>
                  </a:lnTo>
                  <a:lnTo>
                    <a:pt x="829311" y="3058479"/>
                  </a:lnTo>
                  <a:lnTo>
                    <a:pt x="825501" y="3063241"/>
                  </a:lnTo>
                  <a:lnTo>
                    <a:pt x="821373" y="3067686"/>
                  </a:lnTo>
                  <a:lnTo>
                    <a:pt x="816928" y="3071814"/>
                  </a:lnTo>
                  <a:lnTo>
                    <a:pt x="812166" y="3075306"/>
                  </a:lnTo>
                  <a:lnTo>
                    <a:pt x="807086" y="3078481"/>
                  </a:lnTo>
                  <a:lnTo>
                    <a:pt x="801688" y="3081339"/>
                  </a:lnTo>
                  <a:lnTo>
                    <a:pt x="795656" y="3083244"/>
                  </a:lnTo>
                  <a:lnTo>
                    <a:pt x="789623" y="3084831"/>
                  </a:lnTo>
                  <a:lnTo>
                    <a:pt x="783591" y="3085784"/>
                  </a:lnTo>
                  <a:lnTo>
                    <a:pt x="777241" y="3086101"/>
                  </a:lnTo>
                  <a:lnTo>
                    <a:pt x="364173" y="3086101"/>
                  </a:lnTo>
                  <a:lnTo>
                    <a:pt x="357823" y="3085784"/>
                  </a:lnTo>
                  <a:lnTo>
                    <a:pt x="351473" y="3084831"/>
                  </a:lnTo>
                  <a:lnTo>
                    <a:pt x="345758" y="3083244"/>
                  </a:lnTo>
                  <a:lnTo>
                    <a:pt x="339725" y="3081339"/>
                  </a:lnTo>
                  <a:lnTo>
                    <a:pt x="334328" y="3078481"/>
                  </a:lnTo>
                  <a:lnTo>
                    <a:pt x="329248" y="3075306"/>
                  </a:lnTo>
                  <a:lnTo>
                    <a:pt x="324485" y="3071814"/>
                  </a:lnTo>
                  <a:lnTo>
                    <a:pt x="320040" y="3067686"/>
                  </a:lnTo>
                  <a:lnTo>
                    <a:pt x="315595" y="3063241"/>
                  </a:lnTo>
                  <a:lnTo>
                    <a:pt x="312103" y="3058479"/>
                  </a:lnTo>
                  <a:lnTo>
                    <a:pt x="308928" y="3053399"/>
                  </a:lnTo>
                  <a:lnTo>
                    <a:pt x="306705" y="3047684"/>
                  </a:lnTo>
                  <a:lnTo>
                    <a:pt x="304165" y="3041969"/>
                  </a:lnTo>
                  <a:lnTo>
                    <a:pt x="302578" y="3035936"/>
                  </a:lnTo>
                  <a:lnTo>
                    <a:pt x="301943" y="3029586"/>
                  </a:lnTo>
                  <a:lnTo>
                    <a:pt x="301625" y="3023236"/>
                  </a:lnTo>
                  <a:lnTo>
                    <a:pt x="301625" y="2721293"/>
                  </a:lnTo>
                  <a:lnTo>
                    <a:pt x="839788" y="2182813"/>
                  </a:lnTo>
                  <a:close/>
                  <a:moveTo>
                    <a:pt x="1684338" y="1620838"/>
                  </a:moveTo>
                  <a:lnTo>
                    <a:pt x="1929304" y="1865842"/>
                  </a:lnTo>
                  <a:lnTo>
                    <a:pt x="1938189" y="1874411"/>
                  </a:lnTo>
                  <a:lnTo>
                    <a:pt x="1947708" y="1882345"/>
                  </a:lnTo>
                  <a:lnTo>
                    <a:pt x="1957227" y="1889644"/>
                  </a:lnTo>
                  <a:lnTo>
                    <a:pt x="1967064" y="1896944"/>
                  </a:lnTo>
                  <a:lnTo>
                    <a:pt x="1977218" y="1903291"/>
                  </a:lnTo>
                  <a:lnTo>
                    <a:pt x="1987690" y="1909003"/>
                  </a:lnTo>
                  <a:lnTo>
                    <a:pt x="1998478" y="1914716"/>
                  </a:lnTo>
                  <a:lnTo>
                    <a:pt x="2009267" y="1919476"/>
                  </a:lnTo>
                  <a:lnTo>
                    <a:pt x="2020690" y="1923602"/>
                  </a:lnTo>
                  <a:lnTo>
                    <a:pt x="2032113" y="1927728"/>
                  </a:lnTo>
                  <a:lnTo>
                    <a:pt x="2043537" y="1930901"/>
                  </a:lnTo>
                  <a:lnTo>
                    <a:pt x="2055277" y="1933440"/>
                  </a:lnTo>
                  <a:lnTo>
                    <a:pt x="2067335" y="1935344"/>
                  </a:lnTo>
                  <a:lnTo>
                    <a:pt x="2079393" y="1936931"/>
                  </a:lnTo>
                  <a:lnTo>
                    <a:pt x="2091768" y="1937883"/>
                  </a:lnTo>
                  <a:lnTo>
                    <a:pt x="2103826" y="1938201"/>
                  </a:lnTo>
                  <a:lnTo>
                    <a:pt x="2111759" y="1937883"/>
                  </a:lnTo>
                  <a:lnTo>
                    <a:pt x="2119692" y="1937566"/>
                  </a:lnTo>
                  <a:lnTo>
                    <a:pt x="2127625" y="1936931"/>
                  </a:lnTo>
                  <a:lnTo>
                    <a:pt x="2135240" y="1935979"/>
                  </a:lnTo>
                  <a:lnTo>
                    <a:pt x="2142856" y="1934710"/>
                  </a:lnTo>
                  <a:lnTo>
                    <a:pt x="2150788" y="1933440"/>
                  </a:lnTo>
                  <a:lnTo>
                    <a:pt x="2158404" y="1931536"/>
                  </a:lnTo>
                  <a:lnTo>
                    <a:pt x="2165702" y="1929949"/>
                  </a:lnTo>
                  <a:lnTo>
                    <a:pt x="2173318" y="1927728"/>
                  </a:lnTo>
                  <a:lnTo>
                    <a:pt x="2180299" y="1925189"/>
                  </a:lnTo>
                  <a:lnTo>
                    <a:pt x="2194895" y="1919794"/>
                  </a:lnTo>
                  <a:lnTo>
                    <a:pt x="2209174" y="1913446"/>
                  </a:lnTo>
                  <a:lnTo>
                    <a:pt x="2222501" y="1906782"/>
                  </a:lnTo>
                  <a:lnTo>
                    <a:pt x="2222501" y="3023263"/>
                  </a:lnTo>
                  <a:lnTo>
                    <a:pt x="2222501" y="3029611"/>
                  </a:lnTo>
                  <a:lnTo>
                    <a:pt x="2221232" y="3035958"/>
                  </a:lnTo>
                  <a:lnTo>
                    <a:pt x="2219645" y="3041988"/>
                  </a:lnTo>
                  <a:lnTo>
                    <a:pt x="2217742" y="3047700"/>
                  </a:lnTo>
                  <a:lnTo>
                    <a:pt x="2214886" y="3053413"/>
                  </a:lnTo>
                  <a:lnTo>
                    <a:pt x="2211713" y="3058491"/>
                  </a:lnTo>
                  <a:lnTo>
                    <a:pt x="2208222" y="3063251"/>
                  </a:lnTo>
                  <a:lnTo>
                    <a:pt x="2204414" y="3067694"/>
                  </a:lnTo>
                  <a:lnTo>
                    <a:pt x="2199655" y="3071820"/>
                  </a:lnTo>
                  <a:lnTo>
                    <a:pt x="2194895" y="3075311"/>
                  </a:lnTo>
                  <a:lnTo>
                    <a:pt x="2189818" y="3078484"/>
                  </a:lnTo>
                  <a:lnTo>
                    <a:pt x="2184424" y="3081341"/>
                  </a:lnTo>
                  <a:lnTo>
                    <a:pt x="2178712" y="3083245"/>
                  </a:lnTo>
                  <a:lnTo>
                    <a:pt x="2172366" y="3084832"/>
                  </a:lnTo>
                  <a:lnTo>
                    <a:pt x="2166654" y="3085784"/>
                  </a:lnTo>
                  <a:lnTo>
                    <a:pt x="2159673" y="3086101"/>
                  </a:lnTo>
                  <a:lnTo>
                    <a:pt x="1747166" y="3086101"/>
                  </a:lnTo>
                  <a:lnTo>
                    <a:pt x="1740820" y="3085784"/>
                  </a:lnTo>
                  <a:lnTo>
                    <a:pt x="1734474" y="3084832"/>
                  </a:lnTo>
                  <a:lnTo>
                    <a:pt x="1728445" y="3083245"/>
                  </a:lnTo>
                  <a:lnTo>
                    <a:pt x="1723050" y="3081341"/>
                  </a:lnTo>
                  <a:lnTo>
                    <a:pt x="1717656" y="3078484"/>
                  </a:lnTo>
                  <a:lnTo>
                    <a:pt x="1712579" y="3075311"/>
                  </a:lnTo>
                  <a:lnTo>
                    <a:pt x="1707185" y="3071820"/>
                  </a:lnTo>
                  <a:lnTo>
                    <a:pt x="1703060" y="3067694"/>
                  </a:lnTo>
                  <a:lnTo>
                    <a:pt x="1698935" y="3063251"/>
                  </a:lnTo>
                  <a:lnTo>
                    <a:pt x="1695444" y="3058491"/>
                  </a:lnTo>
                  <a:lnTo>
                    <a:pt x="1692271" y="3053413"/>
                  </a:lnTo>
                  <a:lnTo>
                    <a:pt x="1689415" y="3047700"/>
                  </a:lnTo>
                  <a:lnTo>
                    <a:pt x="1687511" y="3041988"/>
                  </a:lnTo>
                  <a:lnTo>
                    <a:pt x="1685925" y="3035958"/>
                  </a:lnTo>
                  <a:lnTo>
                    <a:pt x="1684973" y="3029611"/>
                  </a:lnTo>
                  <a:lnTo>
                    <a:pt x="1684338" y="3023263"/>
                  </a:lnTo>
                  <a:lnTo>
                    <a:pt x="1684338" y="1620838"/>
                  </a:lnTo>
                  <a:close/>
                  <a:moveTo>
                    <a:pt x="1531938" y="1492251"/>
                  </a:moveTo>
                  <a:lnTo>
                    <a:pt x="1531938" y="3023260"/>
                  </a:lnTo>
                  <a:lnTo>
                    <a:pt x="1531304" y="3029608"/>
                  </a:lnTo>
                  <a:lnTo>
                    <a:pt x="1530669" y="3035955"/>
                  </a:lnTo>
                  <a:lnTo>
                    <a:pt x="1529082" y="3041985"/>
                  </a:lnTo>
                  <a:lnTo>
                    <a:pt x="1527178" y="3047698"/>
                  </a:lnTo>
                  <a:lnTo>
                    <a:pt x="1524323" y="3053411"/>
                  </a:lnTo>
                  <a:lnTo>
                    <a:pt x="1521150" y="3058489"/>
                  </a:lnTo>
                  <a:lnTo>
                    <a:pt x="1517659" y="3063249"/>
                  </a:lnTo>
                  <a:lnTo>
                    <a:pt x="1513217" y="3067693"/>
                  </a:lnTo>
                  <a:lnTo>
                    <a:pt x="1509092" y="3071818"/>
                  </a:lnTo>
                  <a:lnTo>
                    <a:pt x="1504332" y="3075309"/>
                  </a:lnTo>
                  <a:lnTo>
                    <a:pt x="1498938" y="3078483"/>
                  </a:lnTo>
                  <a:lnTo>
                    <a:pt x="1493543" y="3081340"/>
                  </a:lnTo>
                  <a:lnTo>
                    <a:pt x="1487514" y="3083244"/>
                  </a:lnTo>
                  <a:lnTo>
                    <a:pt x="1481803" y="3084831"/>
                  </a:lnTo>
                  <a:lnTo>
                    <a:pt x="1475456" y="3085783"/>
                  </a:lnTo>
                  <a:lnTo>
                    <a:pt x="1469110" y="3086100"/>
                  </a:lnTo>
                  <a:lnTo>
                    <a:pt x="1056286" y="3086100"/>
                  </a:lnTo>
                  <a:lnTo>
                    <a:pt x="1050257" y="3085783"/>
                  </a:lnTo>
                  <a:lnTo>
                    <a:pt x="1043911" y="3084831"/>
                  </a:lnTo>
                  <a:lnTo>
                    <a:pt x="1037882" y="3083244"/>
                  </a:lnTo>
                  <a:lnTo>
                    <a:pt x="1031853" y="3081340"/>
                  </a:lnTo>
                  <a:lnTo>
                    <a:pt x="1026776" y="3078483"/>
                  </a:lnTo>
                  <a:lnTo>
                    <a:pt x="1021381" y="3075309"/>
                  </a:lnTo>
                  <a:lnTo>
                    <a:pt x="1016622" y="3071818"/>
                  </a:lnTo>
                  <a:lnTo>
                    <a:pt x="1012179" y="3067693"/>
                  </a:lnTo>
                  <a:lnTo>
                    <a:pt x="1008372" y="3063249"/>
                  </a:lnTo>
                  <a:lnTo>
                    <a:pt x="1004246" y="3058489"/>
                  </a:lnTo>
                  <a:lnTo>
                    <a:pt x="1001391" y="3053411"/>
                  </a:lnTo>
                  <a:lnTo>
                    <a:pt x="998852" y="3047698"/>
                  </a:lnTo>
                  <a:lnTo>
                    <a:pt x="996631" y="3041985"/>
                  </a:lnTo>
                  <a:lnTo>
                    <a:pt x="995044" y="3035955"/>
                  </a:lnTo>
                  <a:lnTo>
                    <a:pt x="994092" y="3029608"/>
                  </a:lnTo>
                  <a:lnTo>
                    <a:pt x="993775" y="3023260"/>
                  </a:lnTo>
                  <a:lnTo>
                    <a:pt x="993775" y="2030516"/>
                  </a:lnTo>
                  <a:lnTo>
                    <a:pt x="1531938" y="1492251"/>
                  </a:lnTo>
                  <a:close/>
                  <a:moveTo>
                    <a:pt x="2914650" y="1230313"/>
                  </a:moveTo>
                  <a:lnTo>
                    <a:pt x="2914650" y="3023247"/>
                  </a:lnTo>
                  <a:lnTo>
                    <a:pt x="2914014" y="3029596"/>
                  </a:lnTo>
                  <a:lnTo>
                    <a:pt x="2913059" y="3035945"/>
                  </a:lnTo>
                  <a:lnTo>
                    <a:pt x="2911468" y="3041976"/>
                  </a:lnTo>
                  <a:lnTo>
                    <a:pt x="2909240" y="3047690"/>
                  </a:lnTo>
                  <a:lnTo>
                    <a:pt x="2906694" y="3053404"/>
                  </a:lnTo>
                  <a:lnTo>
                    <a:pt x="2903512" y="3058483"/>
                  </a:lnTo>
                  <a:lnTo>
                    <a:pt x="2900011" y="3063245"/>
                  </a:lnTo>
                  <a:lnTo>
                    <a:pt x="2895874" y="3067689"/>
                  </a:lnTo>
                  <a:lnTo>
                    <a:pt x="2891736" y="3071816"/>
                  </a:lnTo>
                  <a:lnTo>
                    <a:pt x="2886326" y="3075308"/>
                  </a:lnTo>
                  <a:lnTo>
                    <a:pt x="2881234" y="3078482"/>
                  </a:lnTo>
                  <a:lnTo>
                    <a:pt x="2875824" y="3081340"/>
                  </a:lnTo>
                  <a:lnTo>
                    <a:pt x="2870414" y="3083244"/>
                  </a:lnTo>
                  <a:lnTo>
                    <a:pt x="2864367" y="3084831"/>
                  </a:lnTo>
                  <a:lnTo>
                    <a:pt x="2858002" y="3085784"/>
                  </a:lnTo>
                  <a:lnTo>
                    <a:pt x="2851637" y="3086101"/>
                  </a:lnTo>
                  <a:lnTo>
                    <a:pt x="2437914" y="3086101"/>
                  </a:lnTo>
                  <a:lnTo>
                    <a:pt x="2430912" y="3085784"/>
                  </a:lnTo>
                  <a:lnTo>
                    <a:pt x="2425184" y="3084831"/>
                  </a:lnTo>
                  <a:lnTo>
                    <a:pt x="2418819" y="3083244"/>
                  </a:lnTo>
                  <a:lnTo>
                    <a:pt x="2413090" y="3081340"/>
                  </a:lnTo>
                  <a:lnTo>
                    <a:pt x="2407680" y="3078482"/>
                  </a:lnTo>
                  <a:lnTo>
                    <a:pt x="2402588" y="3075308"/>
                  </a:lnTo>
                  <a:lnTo>
                    <a:pt x="2397814" y="3071816"/>
                  </a:lnTo>
                  <a:lnTo>
                    <a:pt x="2393040" y="3067689"/>
                  </a:lnTo>
                  <a:lnTo>
                    <a:pt x="2389221" y="3063245"/>
                  </a:lnTo>
                  <a:lnTo>
                    <a:pt x="2385721" y="3058483"/>
                  </a:lnTo>
                  <a:lnTo>
                    <a:pt x="2382538" y="3053404"/>
                  </a:lnTo>
                  <a:lnTo>
                    <a:pt x="2379674" y="3047690"/>
                  </a:lnTo>
                  <a:lnTo>
                    <a:pt x="2377764" y="3041976"/>
                  </a:lnTo>
                  <a:lnTo>
                    <a:pt x="2376173" y="3035945"/>
                  </a:lnTo>
                  <a:lnTo>
                    <a:pt x="2374900" y="3029596"/>
                  </a:lnTo>
                  <a:lnTo>
                    <a:pt x="2374900" y="3023247"/>
                  </a:lnTo>
                  <a:lnTo>
                    <a:pt x="2374900" y="1768701"/>
                  </a:lnTo>
                  <a:lnTo>
                    <a:pt x="2914650" y="1230313"/>
                  </a:lnTo>
                  <a:close/>
                  <a:moveTo>
                    <a:pt x="3382142" y="762000"/>
                  </a:moveTo>
                  <a:lnTo>
                    <a:pt x="3382777" y="774063"/>
                  </a:lnTo>
                  <a:lnTo>
                    <a:pt x="3384046" y="785492"/>
                  </a:lnTo>
                  <a:lnTo>
                    <a:pt x="3385633" y="796920"/>
                  </a:lnTo>
                  <a:lnTo>
                    <a:pt x="3387536" y="808031"/>
                  </a:lnTo>
                  <a:lnTo>
                    <a:pt x="3390392" y="818825"/>
                  </a:lnTo>
                  <a:lnTo>
                    <a:pt x="3393565" y="829618"/>
                  </a:lnTo>
                  <a:lnTo>
                    <a:pt x="3397056" y="840094"/>
                  </a:lnTo>
                  <a:lnTo>
                    <a:pt x="3401181" y="850888"/>
                  </a:lnTo>
                  <a:lnTo>
                    <a:pt x="3405623" y="860729"/>
                  </a:lnTo>
                  <a:lnTo>
                    <a:pt x="3410383" y="870570"/>
                  </a:lnTo>
                  <a:lnTo>
                    <a:pt x="3416095" y="880411"/>
                  </a:lnTo>
                  <a:lnTo>
                    <a:pt x="3421806" y="889935"/>
                  </a:lnTo>
                  <a:lnTo>
                    <a:pt x="3427835" y="899141"/>
                  </a:lnTo>
                  <a:lnTo>
                    <a:pt x="3434499" y="907713"/>
                  </a:lnTo>
                  <a:lnTo>
                    <a:pt x="3441797" y="916284"/>
                  </a:lnTo>
                  <a:lnTo>
                    <a:pt x="3448778" y="924220"/>
                  </a:lnTo>
                  <a:lnTo>
                    <a:pt x="3456711" y="932157"/>
                  </a:lnTo>
                  <a:lnTo>
                    <a:pt x="3464644" y="939776"/>
                  </a:lnTo>
                  <a:lnTo>
                    <a:pt x="3472894" y="946760"/>
                  </a:lnTo>
                  <a:lnTo>
                    <a:pt x="3481461" y="953426"/>
                  </a:lnTo>
                  <a:lnTo>
                    <a:pt x="3490663" y="960093"/>
                  </a:lnTo>
                  <a:lnTo>
                    <a:pt x="3499548" y="966125"/>
                  </a:lnTo>
                  <a:lnTo>
                    <a:pt x="3509067" y="971521"/>
                  </a:lnTo>
                  <a:lnTo>
                    <a:pt x="3518904" y="976601"/>
                  </a:lnTo>
                  <a:lnTo>
                    <a:pt x="3529058" y="981363"/>
                  </a:lnTo>
                  <a:lnTo>
                    <a:pt x="3539529" y="985807"/>
                  </a:lnTo>
                  <a:lnTo>
                    <a:pt x="3549683" y="989616"/>
                  </a:lnTo>
                  <a:lnTo>
                    <a:pt x="3560155" y="992791"/>
                  </a:lnTo>
                  <a:lnTo>
                    <a:pt x="3571261" y="995966"/>
                  </a:lnTo>
                  <a:lnTo>
                    <a:pt x="3582367" y="998505"/>
                  </a:lnTo>
                  <a:lnTo>
                    <a:pt x="3593790" y="1000093"/>
                  </a:lnTo>
                  <a:lnTo>
                    <a:pt x="3605213" y="1001680"/>
                  </a:lnTo>
                  <a:lnTo>
                    <a:pt x="3605213" y="3023244"/>
                  </a:lnTo>
                  <a:lnTo>
                    <a:pt x="3604896" y="3029593"/>
                  </a:lnTo>
                  <a:lnTo>
                    <a:pt x="3603944" y="3035942"/>
                  </a:lnTo>
                  <a:lnTo>
                    <a:pt x="3602357" y="3041974"/>
                  </a:lnTo>
                  <a:lnTo>
                    <a:pt x="3600136" y="3047688"/>
                  </a:lnTo>
                  <a:lnTo>
                    <a:pt x="3597598" y="3053402"/>
                  </a:lnTo>
                  <a:lnTo>
                    <a:pt x="3594425" y="3058481"/>
                  </a:lnTo>
                  <a:lnTo>
                    <a:pt x="3590617" y="3063243"/>
                  </a:lnTo>
                  <a:lnTo>
                    <a:pt x="3586809" y="3067688"/>
                  </a:lnTo>
                  <a:lnTo>
                    <a:pt x="3582367" y="3071815"/>
                  </a:lnTo>
                  <a:lnTo>
                    <a:pt x="3577607" y="3075307"/>
                  </a:lnTo>
                  <a:lnTo>
                    <a:pt x="3572213" y="3078481"/>
                  </a:lnTo>
                  <a:lnTo>
                    <a:pt x="3567136" y="3081338"/>
                  </a:lnTo>
                  <a:lnTo>
                    <a:pt x="3561107" y="3083243"/>
                  </a:lnTo>
                  <a:lnTo>
                    <a:pt x="3555078" y="3084830"/>
                  </a:lnTo>
                  <a:lnTo>
                    <a:pt x="3548732" y="3085783"/>
                  </a:lnTo>
                  <a:lnTo>
                    <a:pt x="3542703" y="3086100"/>
                  </a:lnTo>
                  <a:lnTo>
                    <a:pt x="3129878" y="3086100"/>
                  </a:lnTo>
                  <a:lnTo>
                    <a:pt x="3123532" y="3085783"/>
                  </a:lnTo>
                  <a:lnTo>
                    <a:pt x="3117186" y="3084830"/>
                  </a:lnTo>
                  <a:lnTo>
                    <a:pt x="3111474" y="3083243"/>
                  </a:lnTo>
                  <a:lnTo>
                    <a:pt x="3105445" y="3081338"/>
                  </a:lnTo>
                  <a:lnTo>
                    <a:pt x="3099733" y="3078481"/>
                  </a:lnTo>
                  <a:lnTo>
                    <a:pt x="3094656" y="3075307"/>
                  </a:lnTo>
                  <a:lnTo>
                    <a:pt x="3089897" y="3071815"/>
                  </a:lnTo>
                  <a:lnTo>
                    <a:pt x="3085454" y="3067688"/>
                  </a:lnTo>
                  <a:lnTo>
                    <a:pt x="3081329" y="3063243"/>
                  </a:lnTo>
                  <a:lnTo>
                    <a:pt x="3077839" y="3058481"/>
                  </a:lnTo>
                  <a:lnTo>
                    <a:pt x="3074666" y="3053402"/>
                  </a:lnTo>
                  <a:lnTo>
                    <a:pt x="3071810" y="3047688"/>
                  </a:lnTo>
                  <a:lnTo>
                    <a:pt x="3069906" y="3041974"/>
                  </a:lnTo>
                  <a:lnTo>
                    <a:pt x="3068320" y="3035942"/>
                  </a:lnTo>
                  <a:lnTo>
                    <a:pt x="3067685" y="3029593"/>
                  </a:lnTo>
                  <a:lnTo>
                    <a:pt x="3067050" y="3023244"/>
                  </a:lnTo>
                  <a:lnTo>
                    <a:pt x="3067050" y="1077552"/>
                  </a:lnTo>
                  <a:lnTo>
                    <a:pt x="3382142" y="762000"/>
                  </a:lnTo>
                  <a:close/>
                  <a:moveTo>
                    <a:pt x="3032368" y="0"/>
                  </a:moveTo>
                  <a:lnTo>
                    <a:pt x="3038399" y="0"/>
                  </a:lnTo>
                  <a:lnTo>
                    <a:pt x="3628114" y="0"/>
                  </a:lnTo>
                  <a:lnTo>
                    <a:pt x="3634144" y="0"/>
                  </a:lnTo>
                  <a:lnTo>
                    <a:pt x="3640175" y="318"/>
                  </a:lnTo>
                  <a:lnTo>
                    <a:pt x="3646205" y="1270"/>
                  </a:lnTo>
                  <a:lnTo>
                    <a:pt x="3651918" y="2222"/>
                  </a:lnTo>
                  <a:lnTo>
                    <a:pt x="3657631" y="3492"/>
                  </a:lnTo>
                  <a:lnTo>
                    <a:pt x="3663344" y="5079"/>
                  </a:lnTo>
                  <a:lnTo>
                    <a:pt x="3669057" y="6984"/>
                  </a:lnTo>
                  <a:lnTo>
                    <a:pt x="3674453" y="9206"/>
                  </a:lnTo>
                  <a:lnTo>
                    <a:pt x="3680166" y="11428"/>
                  </a:lnTo>
                  <a:lnTo>
                    <a:pt x="3685562" y="14284"/>
                  </a:lnTo>
                  <a:lnTo>
                    <a:pt x="3690640" y="17459"/>
                  </a:lnTo>
                  <a:lnTo>
                    <a:pt x="3695718" y="20633"/>
                  </a:lnTo>
                  <a:lnTo>
                    <a:pt x="3700479" y="23807"/>
                  </a:lnTo>
                  <a:lnTo>
                    <a:pt x="3705240" y="27616"/>
                  </a:lnTo>
                  <a:lnTo>
                    <a:pt x="3710001" y="31425"/>
                  </a:lnTo>
                  <a:lnTo>
                    <a:pt x="3714445" y="35552"/>
                  </a:lnTo>
                  <a:lnTo>
                    <a:pt x="3718253" y="39678"/>
                  </a:lnTo>
                  <a:lnTo>
                    <a:pt x="3722062" y="44440"/>
                  </a:lnTo>
                  <a:lnTo>
                    <a:pt x="3725871" y="49201"/>
                  </a:lnTo>
                  <a:lnTo>
                    <a:pt x="3729362" y="53962"/>
                  </a:lnTo>
                  <a:lnTo>
                    <a:pt x="3732536" y="59041"/>
                  </a:lnTo>
                  <a:lnTo>
                    <a:pt x="3735075" y="64437"/>
                  </a:lnTo>
                  <a:lnTo>
                    <a:pt x="3737932" y="69516"/>
                  </a:lnTo>
                  <a:lnTo>
                    <a:pt x="3740471" y="74912"/>
                  </a:lnTo>
                  <a:lnTo>
                    <a:pt x="3742692" y="80308"/>
                  </a:lnTo>
                  <a:lnTo>
                    <a:pt x="3744279" y="86339"/>
                  </a:lnTo>
                  <a:lnTo>
                    <a:pt x="3745866" y="91736"/>
                  </a:lnTo>
                  <a:lnTo>
                    <a:pt x="3747453" y="97767"/>
                  </a:lnTo>
                  <a:lnTo>
                    <a:pt x="3748088" y="103798"/>
                  </a:lnTo>
                  <a:lnTo>
                    <a:pt x="3749040" y="109511"/>
                  </a:lnTo>
                  <a:lnTo>
                    <a:pt x="3749358" y="115542"/>
                  </a:lnTo>
                  <a:lnTo>
                    <a:pt x="3749675" y="121573"/>
                  </a:lnTo>
                  <a:lnTo>
                    <a:pt x="3749675" y="711346"/>
                  </a:lnTo>
                  <a:lnTo>
                    <a:pt x="3749358" y="717377"/>
                  </a:lnTo>
                  <a:lnTo>
                    <a:pt x="3749040" y="723726"/>
                  </a:lnTo>
                  <a:lnTo>
                    <a:pt x="3748088" y="729757"/>
                  </a:lnTo>
                  <a:lnTo>
                    <a:pt x="3747453" y="735788"/>
                  </a:lnTo>
                  <a:lnTo>
                    <a:pt x="3745866" y="741819"/>
                  </a:lnTo>
                  <a:lnTo>
                    <a:pt x="3744279" y="747215"/>
                  </a:lnTo>
                  <a:lnTo>
                    <a:pt x="3742375" y="753246"/>
                  </a:lnTo>
                  <a:lnTo>
                    <a:pt x="3740471" y="758642"/>
                  </a:lnTo>
                  <a:lnTo>
                    <a:pt x="3737614" y="764039"/>
                  </a:lnTo>
                  <a:lnTo>
                    <a:pt x="3735075" y="769117"/>
                  </a:lnTo>
                  <a:lnTo>
                    <a:pt x="3732219" y="774196"/>
                  </a:lnTo>
                  <a:lnTo>
                    <a:pt x="3729045" y="779275"/>
                  </a:lnTo>
                  <a:lnTo>
                    <a:pt x="3725871" y="784036"/>
                  </a:lnTo>
                  <a:lnTo>
                    <a:pt x="3721745" y="788798"/>
                  </a:lnTo>
                  <a:lnTo>
                    <a:pt x="3718253" y="793242"/>
                  </a:lnTo>
                  <a:lnTo>
                    <a:pt x="3714445" y="797368"/>
                  </a:lnTo>
                  <a:lnTo>
                    <a:pt x="3710001" y="801495"/>
                  </a:lnTo>
                  <a:lnTo>
                    <a:pt x="3705558" y="804986"/>
                  </a:lnTo>
                  <a:lnTo>
                    <a:pt x="3700797" y="808795"/>
                  </a:lnTo>
                  <a:lnTo>
                    <a:pt x="3696036" y="811970"/>
                  </a:lnTo>
                  <a:lnTo>
                    <a:pt x="3690958" y="815144"/>
                  </a:lnTo>
                  <a:lnTo>
                    <a:pt x="3685879" y="818318"/>
                  </a:lnTo>
                  <a:lnTo>
                    <a:pt x="3680801" y="820857"/>
                  </a:lnTo>
                  <a:lnTo>
                    <a:pt x="3675405" y="823397"/>
                  </a:lnTo>
                  <a:lnTo>
                    <a:pt x="3669692" y="825301"/>
                  </a:lnTo>
                  <a:lnTo>
                    <a:pt x="3664297" y="827523"/>
                  </a:lnTo>
                  <a:lnTo>
                    <a:pt x="3658583" y="829110"/>
                  </a:lnTo>
                  <a:lnTo>
                    <a:pt x="3652870" y="830698"/>
                  </a:lnTo>
                  <a:lnTo>
                    <a:pt x="3646523" y="831332"/>
                  </a:lnTo>
                  <a:lnTo>
                    <a:pt x="3640492" y="832285"/>
                  </a:lnTo>
                  <a:lnTo>
                    <a:pt x="3634144" y="832919"/>
                  </a:lnTo>
                  <a:lnTo>
                    <a:pt x="3628114" y="832919"/>
                  </a:lnTo>
                  <a:lnTo>
                    <a:pt x="3622083" y="832919"/>
                  </a:lnTo>
                  <a:lnTo>
                    <a:pt x="3615735" y="832285"/>
                  </a:lnTo>
                  <a:lnTo>
                    <a:pt x="3609705" y="831332"/>
                  </a:lnTo>
                  <a:lnTo>
                    <a:pt x="3603675" y="830698"/>
                  </a:lnTo>
                  <a:lnTo>
                    <a:pt x="3597644" y="829110"/>
                  </a:lnTo>
                  <a:lnTo>
                    <a:pt x="3592248" y="827523"/>
                  </a:lnTo>
                  <a:lnTo>
                    <a:pt x="3586218" y="825301"/>
                  </a:lnTo>
                  <a:lnTo>
                    <a:pt x="3580822" y="823397"/>
                  </a:lnTo>
                  <a:lnTo>
                    <a:pt x="3575427" y="820857"/>
                  </a:lnTo>
                  <a:lnTo>
                    <a:pt x="3570031" y="818318"/>
                  </a:lnTo>
                  <a:lnTo>
                    <a:pt x="3565270" y="815144"/>
                  </a:lnTo>
                  <a:lnTo>
                    <a:pt x="3560192" y="811970"/>
                  </a:lnTo>
                  <a:lnTo>
                    <a:pt x="3555431" y="808795"/>
                  </a:lnTo>
                  <a:lnTo>
                    <a:pt x="3550670" y="804986"/>
                  </a:lnTo>
                  <a:lnTo>
                    <a:pt x="3546227" y="801495"/>
                  </a:lnTo>
                  <a:lnTo>
                    <a:pt x="3542100" y="797368"/>
                  </a:lnTo>
                  <a:lnTo>
                    <a:pt x="3537974" y="793242"/>
                  </a:lnTo>
                  <a:lnTo>
                    <a:pt x="3534166" y="788798"/>
                  </a:lnTo>
                  <a:lnTo>
                    <a:pt x="3530674" y="784036"/>
                  </a:lnTo>
                  <a:lnTo>
                    <a:pt x="3527500" y="779275"/>
                  </a:lnTo>
                  <a:lnTo>
                    <a:pt x="3524326" y="774196"/>
                  </a:lnTo>
                  <a:lnTo>
                    <a:pt x="3521153" y="769117"/>
                  </a:lnTo>
                  <a:lnTo>
                    <a:pt x="3518296" y="764039"/>
                  </a:lnTo>
                  <a:lnTo>
                    <a:pt x="3516074" y="758642"/>
                  </a:lnTo>
                  <a:lnTo>
                    <a:pt x="3514170" y="753246"/>
                  </a:lnTo>
                  <a:lnTo>
                    <a:pt x="3511948" y="747215"/>
                  </a:lnTo>
                  <a:lnTo>
                    <a:pt x="3510361" y="741819"/>
                  </a:lnTo>
                  <a:lnTo>
                    <a:pt x="3508774" y="735788"/>
                  </a:lnTo>
                  <a:lnTo>
                    <a:pt x="3508139" y="729757"/>
                  </a:lnTo>
                  <a:lnTo>
                    <a:pt x="3507187" y="723726"/>
                  </a:lnTo>
                  <a:lnTo>
                    <a:pt x="3506552" y="717377"/>
                  </a:lnTo>
                  <a:lnTo>
                    <a:pt x="3506552" y="711346"/>
                  </a:lnTo>
                  <a:lnTo>
                    <a:pt x="3506552" y="415190"/>
                  </a:lnTo>
                  <a:lnTo>
                    <a:pt x="2189691" y="1732180"/>
                  </a:lnTo>
                  <a:lnTo>
                    <a:pt x="2185247" y="1736624"/>
                  </a:lnTo>
                  <a:lnTo>
                    <a:pt x="2180487" y="1740433"/>
                  </a:lnTo>
                  <a:lnTo>
                    <a:pt x="2175726" y="1744242"/>
                  </a:lnTo>
                  <a:lnTo>
                    <a:pt x="2170647" y="1748051"/>
                  </a:lnTo>
                  <a:lnTo>
                    <a:pt x="2165569" y="1750908"/>
                  </a:lnTo>
                  <a:lnTo>
                    <a:pt x="2160491" y="1753765"/>
                  </a:lnTo>
                  <a:lnTo>
                    <a:pt x="2155095" y="1756621"/>
                  </a:lnTo>
                  <a:lnTo>
                    <a:pt x="2149382" y="1758843"/>
                  </a:lnTo>
                  <a:lnTo>
                    <a:pt x="2143986" y="1761065"/>
                  </a:lnTo>
                  <a:lnTo>
                    <a:pt x="2138273" y="1762970"/>
                  </a:lnTo>
                  <a:lnTo>
                    <a:pt x="2132878" y="1764557"/>
                  </a:lnTo>
                  <a:lnTo>
                    <a:pt x="2126847" y="1765509"/>
                  </a:lnTo>
                  <a:lnTo>
                    <a:pt x="2121452" y="1766461"/>
                  </a:lnTo>
                  <a:lnTo>
                    <a:pt x="2115421" y="1767096"/>
                  </a:lnTo>
                  <a:lnTo>
                    <a:pt x="2109708" y="1767731"/>
                  </a:lnTo>
                  <a:lnTo>
                    <a:pt x="2103678" y="1768049"/>
                  </a:lnTo>
                  <a:lnTo>
                    <a:pt x="2098282" y="1767731"/>
                  </a:lnTo>
                  <a:lnTo>
                    <a:pt x="2092252" y="1767096"/>
                  </a:lnTo>
                  <a:lnTo>
                    <a:pt x="2086221" y="1766461"/>
                  </a:lnTo>
                  <a:lnTo>
                    <a:pt x="2080508" y="1765509"/>
                  </a:lnTo>
                  <a:lnTo>
                    <a:pt x="2074795" y="1764557"/>
                  </a:lnTo>
                  <a:lnTo>
                    <a:pt x="2069399" y="1762970"/>
                  </a:lnTo>
                  <a:lnTo>
                    <a:pt x="2063369" y="1761065"/>
                  </a:lnTo>
                  <a:lnTo>
                    <a:pt x="2057973" y="1758843"/>
                  </a:lnTo>
                  <a:lnTo>
                    <a:pt x="2052577" y="1756621"/>
                  </a:lnTo>
                  <a:lnTo>
                    <a:pt x="2047182" y="1753765"/>
                  </a:lnTo>
                  <a:lnTo>
                    <a:pt x="2042104" y="1750908"/>
                  </a:lnTo>
                  <a:lnTo>
                    <a:pt x="2037025" y="1748051"/>
                  </a:lnTo>
                  <a:lnTo>
                    <a:pt x="2031947" y="1744242"/>
                  </a:lnTo>
                  <a:lnTo>
                    <a:pt x="2027186" y="1740433"/>
                  </a:lnTo>
                  <a:lnTo>
                    <a:pt x="2022425" y="1736624"/>
                  </a:lnTo>
                  <a:lnTo>
                    <a:pt x="2017664" y="1732180"/>
                  </a:lnTo>
                  <a:lnTo>
                    <a:pt x="1543797" y="1257949"/>
                  </a:lnTo>
                  <a:lnTo>
                    <a:pt x="207257" y="2594619"/>
                  </a:lnTo>
                  <a:lnTo>
                    <a:pt x="202814" y="2599063"/>
                  </a:lnTo>
                  <a:lnTo>
                    <a:pt x="198053" y="2602872"/>
                  </a:lnTo>
                  <a:lnTo>
                    <a:pt x="193292" y="2606999"/>
                  </a:lnTo>
                  <a:lnTo>
                    <a:pt x="188214" y="2610490"/>
                  </a:lnTo>
                  <a:lnTo>
                    <a:pt x="183136" y="2613665"/>
                  </a:lnTo>
                  <a:lnTo>
                    <a:pt x="178057" y="2616204"/>
                  </a:lnTo>
                  <a:lnTo>
                    <a:pt x="172662" y="2619061"/>
                  </a:lnTo>
                  <a:lnTo>
                    <a:pt x="166949" y="2621600"/>
                  </a:lnTo>
                  <a:lnTo>
                    <a:pt x="161553" y="2623505"/>
                  </a:lnTo>
                  <a:lnTo>
                    <a:pt x="155840" y="2625409"/>
                  </a:lnTo>
                  <a:lnTo>
                    <a:pt x="150444" y="2626996"/>
                  </a:lnTo>
                  <a:lnTo>
                    <a:pt x="144414" y="2628266"/>
                  </a:lnTo>
                  <a:lnTo>
                    <a:pt x="139018" y="2628901"/>
                  </a:lnTo>
                  <a:lnTo>
                    <a:pt x="132988" y="2629853"/>
                  </a:lnTo>
                  <a:lnTo>
                    <a:pt x="127275" y="2630171"/>
                  </a:lnTo>
                  <a:lnTo>
                    <a:pt x="121244" y="2630488"/>
                  </a:lnTo>
                  <a:lnTo>
                    <a:pt x="115214" y="2630171"/>
                  </a:lnTo>
                  <a:lnTo>
                    <a:pt x="109818" y="2629853"/>
                  </a:lnTo>
                  <a:lnTo>
                    <a:pt x="103787" y="2628901"/>
                  </a:lnTo>
                  <a:lnTo>
                    <a:pt x="98074" y="2628266"/>
                  </a:lnTo>
                  <a:lnTo>
                    <a:pt x="92361" y="2626996"/>
                  </a:lnTo>
                  <a:lnTo>
                    <a:pt x="86648" y="2625409"/>
                  </a:lnTo>
                  <a:lnTo>
                    <a:pt x="80935" y="2623505"/>
                  </a:lnTo>
                  <a:lnTo>
                    <a:pt x="75540" y="2621600"/>
                  </a:lnTo>
                  <a:lnTo>
                    <a:pt x="70144" y="2619061"/>
                  </a:lnTo>
                  <a:lnTo>
                    <a:pt x="64748" y="2616204"/>
                  </a:lnTo>
                  <a:lnTo>
                    <a:pt x="59670" y="2613665"/>
                  </a:lnTo>
                  <a:lnTo>
                    <a:pt x="54592" y="2610490"/>
                  </a:lnTo>
                  <a:lnTo>
                    <a:pt x="49513" y="2606999"/>
                  </a:lnTo>
                  <a:lnTo>
                    <a:pt x="44752" y="2602872"/>
                  </a:lnTo>
                  <a:lnTo>
                    <a:pt x="39992" y="2599063"/>
                  </a:lnTo>
                  <a:lnTo>
                    <a:pt x="35231" y="2594619"/>
                  </a:lnTo>
                  <a:lnTo>
                    <a:pt x="31105" y="2590175"/>
                  </a:lnTo>
                  <a:lnTo>
                    <a:pt x="26978" y="2585731"/>
                  </a:lnTo>
                  <a:lnTo>
                    <a:pt x="23170" y="2580335"/>
                  </a:lnTo>
                  <a:lnTo>
                    <a:pt x="19996" y="2575574"/>
                  </a:lnTo>
                  <a:lnTo>
                    <a:pt x="16822" y="2570495"/>
                  </a:lnTo>
                  <a:lnTo>
                    <a:pt x="13648" y="2565099"/>
                  </a:lnTo>
                  <a:lnTo>
                    <a:pt x="10791" y="2560020"/>
                  </a:lnTo>
                  <a:lnTo>
                    <a:pt x="8570" y="2554307"/>
                  </a:lnTo>
                  <a:lnTo>
                    <a:pt x="6665" y="2548910"/>
                  </a:lnTo>
                  <a:lnTo>
                    <a:pt x="5078" y="2543514"/>
                  </a:lnTo>
                  <a:lnTo>
                    <a:pt x="3491" y="2537483"/>
                  </a:lnTo>
                  <a:lnTo>
                    <a:pt x="2222" y="2532087"/>
                  </a:lnTo>
                  <a:lnTo>
                    <a:pt x="952" y="2526056"/>
                  </a:lnTo>
                  <a:lnTo>
                    <a:pt x="318" y="2520660"/>
                  </a:lnTo>
                  <a:lnTo>
                    <a:pt x="0" y="2514629"/>
                  </a:lnTo>
                  <a:lnTo>
                    <a:pt x="0" y="2508598"/>
                  </a:lnTo>
                  <a:lnTo>
                    <a:pt x="0" y="2502884"/>
                  </a:lnTo>
                  <a:lnTo>
                    <a:pt x="318" y="2497170"/>
                  </a:lnTo>
                  <a:lnTo>
                    <a:pt x="952" y="2491457"/>
                  </a:lnTo>
                  <a:lnTo>
                    <a:pt x="2222" y="2485426"/>
                  </a:lnTo>
                  <a:lnTo>
                    <a:pt x="3491" y="2480029"/>
                  </a:lnTo>
                  <a:lnTo>
                    <a:pt x="5078" y="2473998"/>
                  </a:lnTo>
                  <a:lnTo>
                    <a:pt x="6665" y="2468285"/>
                  </a:lnTo>
                  <a:lnTo>
                    <a:pt x="8570" y="2462889"/>
                  </a:lnTo>
                  <a:lnTo>
                    <a:pt x="10791" y="2457492"/>
                  </a:lnTo>
                  <a:lnTo>
                    <a:pt x="13648" y="2452414"/>
                  </a:lnTo>
                  <a:lnTo>
                    <a:pt x="16822" y="2446700"/>
                  </a:lnTo>
                  <a:lnTo>
                    <a:pt x="19996" y="2441621"/>
                  </a:lnTo>
                  <a:lnTo>
                    <a:pt x="23487" y="2436860"/>
                  </a:lnTo>
                  <a:lnTo>
                    <a:pt x="26978" y="2431781"/>
                  </a:lnTo>
                  <a:lnTo>
                    <a:pt x="31105" y="2427337"/>
                  </a:lnTo>
                  <a:lnTo>
                    <a:pt x="35231" y="2422576"/>
                  </a:lnTo>
                  <a:lnTo>
                    <a:pt x="1457784" y="1000202"/>
                  </a:lnTo>
                  <a:lnTo>
                    <a:pt x="1462227" y="995758"/>
                  </a:lnTo>
                  <a:lnTo>
                    <a:pt x="1466988" y="991631"/>
                  </a:lnTo>
                  <a:lnTo>
                    <a:pt x="1471749" y="987822"/>
                  </a:lnTo>
                  <a:lnTo>
                    <a:pt x="1476827" y="984330"/>
                  </a:lnTo>
                  <a:lnTo>
                    <a:pt x="1481906" y="981156"/>
                  </a:lnTo>
                  <a:lnTo>
                    <a:pt x="1486984" y="978617"/>
                  </a:lnTo>
                  <a:lnTo>
                    <a:pt x="1492697" y="975760"/>
                  </a:lnTo>
                  <a:lnTo>
                    <a:pt x="1498093" y="973221"/>
                  </a:lnTo>
                  <a:lnTo>
                    <a:pt x="1503488" y="971316"/>
                  </a:lnTo>
                  <a:lnTo>
                    <a:pt x="1509202" y="969411"/>
                  </a:lnTo>
                  <a:lnTo>
                    <a:pt x="1514597" y="967824"/>
                  </a:lnTo>
                  <a:lnTo>
                    <a:pt x="1520628" y="966555"/>
                  </a:lnTo>
                  <a:lnTo>
                    <a:pt x="1526023" y="965602"/>
                  </a:lnTo>
                  <a:lnTo>
                    <a:pt x="1532054" y="964968"/>
                  </a:lnTo>
                  <a:lnTo>
                    <a:pt x="1537767" y="964650"/>
                  </a:lnTo>
                  <a:lnTo>
                    <a:pt x="1543797" y="964333"/>
                  </a:lnTo>
                  <a:lnTo>
                    <a:pt x="1549828" y="964650"/>
                  </a:lnTo>
                  <a:lnTo>
                    <a:pt x="1555223" y="964968"/>
                  </a:lnTo>
                  <a:lnTo>
                    <a:pt x="1561254" y="965602"/>
                  </a:lnTo>
                  <a:lnTo>
                    <a:pt x="1566967" y="966555"/>
                  </a:lnTo>
                  <a:lnTo>
                    <a:pt x="1572680" y="967824"/>
                  </a:lnTo>
                  <a:lnTo>
                    <a:pt x="1578393" y="969411"/>
                  </a:lnTo>
                  <a:lnTo>
                    <a:pt x="1584106" y="971316"/>
                  </a:lnTo>
                  <a:lnTo>
                    <a:pt x="1589502" y="973221"/>
                  </a:lnTo>
                  <a:lnTo>
                    <a:pt x="1595215" y="975760"/>
                  </a:lnTo>
                  <a:lnTo>
                    <a:pt x="1600293" y="978617"/>
                  </a:lnTo>
                  <a:lnTo>
                    <a:pt x="1605371" y="981156"/>
                  </a:lnTo>
                  <a:lnTo>
                    <a:pt x="1610450" y="984330"/>
                  </a:lnTo>
                  <a:lnTo>
                    <a:pt x="1615528" y="987822"/>
                  </a:lnTo>
                  <a:lnTo>
                    <a:pt x="1620289" y="991631"/>
                  </a:lnTo>
                  <a:lnTo>
                    <a:pt x="1625050" y="995758"/>
                  </a:lnTo>
                  <a:lnTo>
                    <a:pt x="1629811" y="1000202"/>
                  </a:lnTo>
                  <a:lnTo>
                    <a:pt x="2103678" y="1474115"/>
                  </a:lnTo>
                  <a:lnTo>
                    <a:pt x="3334526" y="243464"/>
                  </a:lnTo>
                  <a:lnTo>
                    <a:pt x="3038399" y="243464"/>
                  </a:lnTo>
                  <a:lnTo>
                    <a:pt x="3032368" y="242829"/>
                  </a:lnTo>
                  <a:lnTo>
                    <a:pt x="3026338" y="242512"/>
                  </a:lnTo>
                  <a:lnTo>
                    <a:pt x="3019990" y="241877"/>
                  </a:lnTo>
                  <a:lnTo>
                    <a:pt x="3013959" y="240607"/>
                  </a:lnTo>
                  <a:lnTo>
                    <a:pt x="3008246" y="239338"/>
                  </a:lnTo>
                  <a:lnTo>
                    <a:pt x="3002216" y="237750"/>
                  </a:lnTo>
                  <a:lnTo>
                    <a:pt x="2996820" y="235846"/>
                  </a:lnTo>
                  <a:lnTo>
                    <a:pt x="2991107" y="233624"/>
                  </a:lnTo>
                  <a:lnTo>
                    <a:pt x="2985711" y="231085"/>
                  </a:lnTo>
                  <a:lnTo>
                    <a:pt x="2980633" y="228228"/>
                  </a:lnTo>
                  <a:lnTo>
                    <a:pt x="2975555" y="225688"/>
                  </a:lnTo>
                  <a:lnTo>
                    <a:pt x="2970794" y="222514"/>
                  </a:lnTo>
                  <a:lnTo>
                    <a:pt x="2966033" y="219022"/>
                  </a:lnTo>
                  <a:lnTo>
                    <a:pt x="2961272" y="215213"/>
                  </a:lnTo>
                  <a:lnTo>
                    <a:pt x="2956829" y="211404"/>
                  </a:lnTo>
                  <a:lnTo>
                    <a:pt x="2952703" y="207595"/>
                  </a:lnTo>
                  <a:lnTo>
                    <a:pt x="2948576" y="203151"/>
                  </a:lnTo>
                  <a:lnTo>
                    <a:pt x="2944768" y="198707"/>
                  </a:lnTo>
                  <a:lnTo>
                    <a:pt x="2941276" y="194581"/>
                  </a:lnTo>
                  <a:lnTo>
                    <a:pt x="2937468" y="189820"/>
                  </a:lnTo>
                  <a:lnTo>
                    <a:pt x="2934294" y="184423"/>
                  </a:lnTo>
                  <a:lnTo>
                    <a:pt x="2931755" y="179345"/>
                  </a:lnTo>
                  <a:lnTo>
                    <a:pt x="2928898" y="174266"/>
                  </a:lnTo>
                  <a:lnTo>
                    <a:pt x="2926676" y="168870"/>
                  </a:lnTo>
                  <a:lnTo>
                    <a:pt x="2924137" y="163156"/>
                  </a:lnTo>
                  <a:lnTo>
                    <a:pt x="2922550" y="157760"/>
                  </a:lnTo>
                  <a:lnTo>
                    <a:pt x="2920646" y="151729"/>
                  </a:lnTo>
                  <a:lnTo>
                    <a:pt x="2919376" y="146015"/>
                  </a:lnTo>
                  <a:lnTo>
                    <a:pt x="2918424" y="139984"/>
                  </a:lnTo>
                  <a:lnTo>
                    <a:pt x="2917472" y="133953"/>
                  </a:lnTo>
                  <a:lnTo>
                    <a:pt x="2917155" y="127922"/>
                  </a:lnTo>
                  <a:lnTo>
                    <a:pt x="2917155" y="121573"/>
                  </a:lnTo>
                  <a:lnTo>
                    <a:pt x="2917155" y="115225"/>
                  </a:lnTo>
                  <a:lnTo>
                    <a:pt x="2917472" y="109194"/>
                  </a:lnTo>
                  <a:lnTo>
                    <a:pt x="2918424" y="102845"/>
                  </a:lnTo>
                  <a:lnTo>
                    <a:pt x="2919376" y="97132"/>
                  </a:lnTo>
                  <a:lnTo>
                    <a:pt x="2920646" y="91101"/>
                  </a:lnTo>
                  <a:lnTo>
                    <a:pt x="2922550" y="85070"/>
                  </a:lnTo>
                  <a:lnTo>
                    <a:pt x="2924137" y="79674"/>
                  </a:lnTo>
                  <a:lnTo>
                    <a:pt x="2926676" y="74277"/>
                  </a:lnTo>
                  <a:lnTo>
                    <a:pt x="2928898" y="68564"/>
                  </a:lnTo>
                  <a:lnTo>
                    <a:pt x="2931755" y="63485"/>
                  </a:lnTo>
                  <a:lnTo>
                    <a:pt x="2934294" y="58406"/>
                  </a:lnTo>
                  <a:lnTo>
                    <a:pt x="2937468" y="53645"/>
                  </a:lnTo>
                  <a:lnTo>
                    <a:pt x="2941276" y="48883"/>
                  </a:lnTo>
                  <a:lnTo>
                    <a:pt x="2944768" y="44122"/>
                  </a:lnTo>
                  <a:lnTo>
                    <a:pt x="2948576" y="39678"/>
                  </a:lnTo>
                  <a:lnTo>
                    <a:pt x="2952703" y="35552"/>
                  </a:lnTo>
                  <a:lnTo>
                    <a:pt x="2956829" y="31425"/>
                  </a:lnTo>
                  <a:lnTo>
                    <a:pt x="2961272" y="27616"/>
                  </a:lnTo>
                  <a:lnTo>
                    <a:pt x="2966033" y="24124"/>
                  </a:lnTo>
                  <a:lnTo>
                    <a:pt x="2970794" y="20633"/>
                  </a:lnTo>
                  <a:lnTo>
                    <a:pt x="2975555" y="17459"/>
                  </a:lnTo>
                  <a:lnTo>
                    <a:pt x="2980633" y="14602"/>
                  </a:lnTo>
                  <a:lnTo>
                    <a:pt x="2985711" y="11745"/>
                  </a:lnTo>
                  <a:lnTo>
                    <a:pt x="2991107" y="9523"/>
                  </a:lnTo>
                  <a:lnTo>
                    <a:pt x="2996820" y="6984"/>
                  </a:lnTo>
                  <a:lnTo>
                    <a:pt x="3002216" y="5397"/>
                  </a:lnTo>
                  <a:lnTo>
                    <a:pt x="3008246" y="3492"/>
                  </a:lnTo>
                  <a:lnTo>
                    <a:pt x="3013959" y="2222"/>
                  </a:lnTo>
                  <a:lnTo>
                    <a:pt x="3019990" y="1270"/>
                  </a:lnTo>
                  <a:lnTo>
                    <a:pt x="3026338" y="318"/>
                  </a:lnTo>
                  <a:lnTo>
                    <a:pt x="3032368" y="0"/>
                  </a:lnTo>
                  <a:close/>
                </a:path>
              </a:pathLst>
            </a:custGeom>
            <a:solidFill>
              <a:srgbClr val="007CD0"/>
            </a:solidFill>
            <a:ln>
              <a:noFill/>
            </a:ln>
            <a:extLst/>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itchFamily="34" charset="-122"/>
              </a:endParaRPr>
            </a:p>
          </p:txBody>
        </p:sp>
      </p:grpSp>
      <p:grpSp>
        <p:nvGrpSpPr>
          <p:cNvPr id="81" name="组合 80"/>
          <p:cNvGrpSpPr/>
          <p:nvPr/>
        </p:nvGrpSpPr>
        <p:grpSpPr>
          <a:xfrm>
            <a:off x="7576078" y="1212340"/>
            <a:ext cx="1172844" cy="902720"/>
            <a:chOff x="3678876" y="1275607"/>
            <a:chExt cx="1172844" cy="902720"/>
          </a:xfrm>
        </p:grpSpPr>
        <p:grpSp>
          <p:nvGrpSpPr>
            <p:cNvPr id="82" name="组合 81"/>
            <p:cNvGrpSpPr/>
            <p:nvPr/>
          </p:nvGrpSpPr>
          <p:grpSpPr>
            <a:xfrm rot="16200000">
              <a:off x="3813938" y="1140545"/>
              <a:ext cx="902720" cy="1172844"/>
              <a:chOff x="4020870" y="2194485"/>
              <a:chExt cx="1102258" cy="1432090"/>
            </a:xfrm>
            <a:effectLst>
              <a:outerShdw blurRad="444500" dist="254000" dir="8100000" algn="tr" rotWithShape="0">
                <a:prstClr val="black">
                  <a:alpha val="50000"/>
                </a:prstClr>
              </a:outerShdw>
            </a:effectLst>
          </p:grpSpPr>
          <p:sp>
            <p:nvSpPr>
              <p:cNvPr id="8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微软雅黑" pitchFamily="34" charset="-122"/>
                  <a:ea typeface="微软雅黑" pitchFamily="34" charset="-122"/>
                </a:endParaRPr>
              </a:p>
            </p:txBody>
          </p:sp>
          <p:sp>
            <p:nvSpPr>
              <p:cNvPr id="85"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itchFamily="34" charset="-122"/>
                  <a:ea typeface="微软雅黑" pitchFamily="34" charset="-122"/>
                </a:endParaRPr>
              </a:p>
            </p:txBody>
          </p:sp>
        </p:grpSp>
        <p:sp>
          <p:nvSpPr>
            <p:cNvPr id="83" name="KSO_Shape"/>
            <p:cNvSpPr>
              <a:spLocks/>
            </p:cNvSpPr>
            <p:nvPr/>
          </p:nvSpPr>
          <p:spPr bwMode="auto">
            <a:xfrm>
              <a:off x="4134442" y="1507552"/>
              <a:ext cx="553496" cy="470470"/>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007CD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grpSp>
        <p:nvGrpSpPr>
          <p:cNvPr id="4" name="组合 3"/>
          <p:cNvGrpSpPr/>
          <p:nvPr/>
        </p:nvGrpSpPr>
        <p:grpSpPr>
          <a:xfrm>
            <a:off x="7623119" y="3424540"/>
            <a:ext cx="1172844" cy="902720"/>
            <a:chOff x="7623119" y="3424540"/>
            <a:chExt cx="1172844" cy="902720"/>
          </a:xfrm>
        </p:grpSpPr>
        <p:grpSp>
          <p:nvGrpSpPr>
            <p:cNvPr id="92" name="组合 91"/>
            <p:cNvGrpSpPr/>
            <p:nvPr/>
          </p:nvGrpSpPr>
          <p:grpSpPr>
            <a:xfrm rot="16200000">
              <a:off x="7758181" y="3289478"/>
              <a:ext cx="902720" cy="1172844"/>
              <a:chOff x="4020870" y="2194485"/>
              <a:chExt cx="1102258" cy="1432090"/>
            </a:xfrm>
            <a:effectLst>
              <a:outerShdw blurRad="444500" dist="254000" dir="8100000" algn="tr" rotWithShape="0">
                <a:prstClr val="black">
                  <a:alpha val="50000"/>
                </a:prstClr>
              </a:outerShdw>
            </a:effectLst>
          </p:grpSpPr>
          <p:sp>
            <p:nvSpPr>
              <p:cNvPr id="9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微软雅黑" pitchFamily="34" charset="-122"/>
                  <a:ea typeface="微软雅黑" pitchFamily="34" charset="-122"/>
                </a:endParaRPr>
              </a:p>
            </p:txBody>
          </p:sp>
          <p:sp>
            <p:nvSpPr>
              <p:cNvPr id="95"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itchFamily="34" charset="-122"/>
                  <a:ea typeface="微软雅黑" pitchFamily="34" charset="-122"/>
                </a:endParaRPr>
              </a:p>
            </p:txBody>
          </p:sp>
        </p:grpSp>
        <p:grpSp>
          <p:nvGrpSpPr>
            <p:cNvPr id="87" name="组合 86"/>
            <p:cNvGrpSpPr/>
            <p:nvPr/>
          </p:nvGrpSpPr>
          <p:grpSpPr>
            <a:xfrm>
              <a:off x="8070496" y="3618577"/>
              <a:ext cx="514644" cy="514644"/>
              <a:chOff x="3105541" y="1592258"/>
              <a:chExt cx="645364" cy="645364"/>
            </a:xfrm>
            <a:effectLst/>
          </p:grpSpPr>
          <p:sp>
            <p:nvSpPr>
              <p:cNvPr id="88" name="椭圆 87"/>
              <p:cNvSpPr/>
              <p:nvPr/>
            </p:nvSpPr>
            <p:spPr>
              <a:xfrm>
                <a:off x="3105541" y="1592258"/>
                <a:ext cx="645364" cy="645364"/>
              </a:xfrm>
              <a:prstGeom prst="ellipse">
                <a:avLst/>
              </a:prstGeom>
              <a:solidFill>
                <a:srgbClr val="007C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89" name="Freeform 20"/>
              <p:cNvSpPr>
                <a:spLocks noEditPoints="1"/>
              </p:cNvSpPr>
              <p:nvPr/>
            </p:nvSpPr>
            <p:spPr bwMode="auto">
              <a:xfrm>
                <a:off x="3284390" y="1700066"/>
                <a:ext cx="287664" cy="361960"/>
              </a:xfrm>
              <a:custGeom>
                <a:avLst/>
                <a:gdLst>
                  <a:gd name="T0" fmla="*/ 41 w 355"/>
                  <a:gd name="T1" fmla="*/ 121 h 447"/>
                  <a:gd name="T2" fmla="*/ 60 w 355"/>
                  <a:gd name="T3" fmla="*/ 238 h 447"/>
                  <a:gd name="T4" fmla="*/ 174 w 355"/>
                  <a:gd name="T5" fmla="*/ 22 h 447"/>
                  <a:gd name="T6" fmla="*/ 291 w 355"/>
                  <a:gd name="T7" fmla="*/ 235 h 447"/>
                  <a:gd name="T8" fmla="*/ 213 w 355"/>
                  <a:gd name="T9" fmla="*/ 296 h 447"/>
                  <a:gd name="T10" fmla="*/ 217 w 355"/>
                  <a:gd name="T11" fmla="*/ 310 h 447"/>
                  <a:gd name="T12" fmla="*/ 304 w 355"/>
                  <a:gd name="T13" fmla="*/ 236 h 447"/>
                  <a:gd name="T14" fmla="*/ 312 w 355"/>
                  <a:gd name="T15" fmla="*/ 122 h 447"/>
                  <a:gd name="T16" fmla="*/ 167 w 355"/>
                  <a:gd name="T17" fmla="*/ 0 h 447"/>
                  <a:gd name="T18" fmla="*/ 175 w 355"/>
                  <a:gd name="T19" fmla="*/ 57 h 447"/>
                  <a:gd name="T20" fmla="*/ 213 w 355"/>
                  <a:gd name="T21" fmla="*/ 96 h 447"/>
                  <a:gd name="T22" fmla="*/ 175 w 355"/>
                  <a:gd name="T23" fmla="*/ 57 h 447"/>
                  <a:gd name="T24" fmla="*/ 132 w 355"/>
                  <a:gd name="T25" fmla="*/ 173 h 447"/>
                  <a:gd name="T26" fmla="*/ 132 w 355"/>
                  <a:gd name="T27" fmla="*/ 209 h 447"/>
                  <a:gd name="T28" fmla="*/ 132 w 355"/>
                  <a:gd name="T29" fmla="*/ 173 h 447"/>
                  <a:gd name="T30" fmla="*/ 223 w 355"/>
                  <a:gd name="T31" fmla="*/ 173 h 447"/>
                  <a:gd name="T32" fmla="*/ 223 w 355"/>
                  <a:gd name="T33" fmla="*/ 209 h 447"/>
                  <a:gd name="T34" fmla="*/ 223 w 355"/>
                  <a:gd name="T35" fmla="*/ 173 h 447"/>
                  <a:gd name="T36" fmla="*/ 190 w 355"/>
                  <a:gd name="T37" fmla="*/ 292 h 447"/>
                  <a:gd name="T38" fmla="*/ 157 w 355"/>
                  <a:gd name="T39" fmla="*/ 303 h 447"/>
                  <a:gd name="T40" fmla="*/ 171 w 355"/>
                  <a:gd name="T41" fmla="*/ 325 h 447"/>
                  <a:gd name="T42" fmla="*/ 204 w 355"/>
                  <a:gd name="T43" fmla="*/ 313 h 447"/>
                  <a:gd name="T44" fmla="*/ 190 w 355"/>
                  <a:gd name="T45" fmla="*/ 292 h 447"/>
                  <a:gd name="T46" fmla="*/ 252 w 355"/>
                  <a:gd name="T47" fmla="*/ 312 h 447"/>
                  <a:gd name="T48" fmla="*/ 223 w 355"/>
                  <a:gd name="T49" fmla="*/ 447 h 447"/>
                  <a:gd name="T50" fmla="*/ 252 w 355"/>
                  <a:gd name="T51" fmla="*/ 312 h 447"/>
                  <a:gd name="T52" fmla="*/ 108 w 355"/>
                  <a:gd name="T53" fmla="*/ 315 h 447"/>
                  <a:gd name="T54" fmla="*/ 132 w 355"/>
                  <a:gd name="T55" fmla="*/ 447 h 447"/>
                  <a:gd name="T56" fmla="*/ 108 w 355"/>
                  <a:gd name="T57" fmla="*/ 315 h 447"/>
                  <a:gd name="T58" fmla="*/ 156 w 355"/>
                  <a:gd name="T59" fmla="*/ 341 h 447"/>
                  <a:gd name="T60" fmla="*/ 157 w 355"/>
                  <a:gd name="T61" fmla="*/ 447 h 447"/>
                  <a:gd name="T62" fmla="*/ 205 w 355"/>
                  <a:gd name="T63" fmla="*/ 344 h 447"/>
                  <a:gd name="T64" fmla="*/ 156 w 355"/>
                  <a:gd name="T65" fmla="*/ 34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447">
                    <a:moveTo>
                      <a:pt x="167" y="0"/>
                    </a:moveTo>
                    <a:cubicBezTo>
                      <a:pt x="95" y="2"/>
                      <a:pt x="46" y="57"/>
                      <a:pt x="41" y="121"/>
                    </a:cubicBezTo>
                    <a:cubicBezTo>
                      <a:pt x="18" y="130"/>
                      <a:pt x="1" y="152"/>
                      <a:pt x="2" y="178"/>
                    </a:cubicBezTo>
                    <a:cubicBezTo>
                      <a:pt x="4" y="237"/>
                      <a:pt x="28" y="238"/>
                      <a:pt x="60" y="238"/>
                    </a:cubicBezTo>
                    <a:lnTo>
                      <a:pt x="60" y="125"/>
                    </a:lnTo>
                    <a:cubicBezTo>
                      <a:pt x="60" y="76"/>
                      <a:pt x="108" y="22"/>
                      <a:pt x="174" y="22"/>
                    </a:cubicBezTo>
                    <a:cubicBezTo>
                      <a:pt x="239" y="22"/>
                      <a:pt x="275" y="73"/>
                      <a:pt x="291" y="118"/>
                    </a:cubicBezTo>
                    <a:lnTo>
                      <a:pt x="291" y="235"/>
                    </a:lnTo>
                    <a:cubicBezTo>
                      <a:pt x="288" y="242"/>
                      <a:pt x="279" y="251"/>
                      <a:pt x="263" y="266"/>
                    </a:cubicBezTo>
                    <a:cubicBezTo>
                      <a:pt x="243" y="286"/>
                      <a:pt x="213" y="296"/>
                      <a:pt x="213" y="296"/>
                    </a:cubicBezTo>
                    <a:cubicBezTo>
                      <a:pt x="210" y="297"/>
                      <a:pt x="207" y="301"/>
                      <a:pt x="208" y="305"/>
                    </a:cubicBezTo>
                    <a:cubicBezTo>
                      <a:pt x="209" y="309"/>
                      <a:pt x="214" y="312"/>
                      <a:pt x="217" y="310"/>
                    </a:cubicBezTo>
                    <a:cubicBezTo>
                      <a:pt x="217" y="310"/>
                      <a:pt x="248" y="300"/>
                      <a:pt x="271" y="277"/>
                    </a:cubicBezTo>
                    <a:cubicBezTo>
                      <a:pt x="294" y="255"/>
                      <a:pt x="304" y="237"/>
                      <a:pt x="304" y="236"/>
                    </a:cubicBezTo>
                    <a:cubicBezTo>
                      <a:pt x="329" y="230"/>
                      <a:pt x="348" y="230"/>
                      <a:pt x="348" y="178"/>
                    </a:cubicBezTo>
                    <a:cubicBezTo>
                      <a:pt x="348" y="153"/>
                      <a:pt x="333" y="131"/>
                      <a:pt x="312" y="122"/>
                    </a:cubicBezTo>
                    <a:cubicBezTo>
                      <a:pt x="296" y="63"/>
                      <a:pt x="247" y="2"/>
                      <a:pt x="174" y="0"/>
                    </a:cubicBezTo>
                    <a:cubicBezTo>
                      <a:pt x="171" y="0"/>
                      <a:pt x="169" y="0"/>
                      <a:pt x="167" y="0"/>
                    </a:cubicBezTo>
                    <a:close/>
                    <a:moveTo>
                      <a:pt x="175" y="57"/>
                    </a:moveTo>
                    <a:lnTo>
                      <a:pt x="175" y="57"/>
                    </a:lnTo>
                    <a:cubicBezTo>
                      <a:pt x="92" y="57"/>
                      <a:pt x="52" y="120"/>
                      <a:pt x="70" y="185"/>
                    </a:cubicBezTo>
                    <a:cubicBezTo>
                      <a:pt x="70" y="185"/>
                      <a:pt x="212" y="126"/>
                      <a:pt x="213" y="96"/>
                    </a:cubicBezTo>
                    <a:cubicBezTo>
                      <a:pt x="244" y="138"/>
                      <a:pt x="280" y="155"/>
                      <a:pt x="280" y="155"/>
                    </a:cubicBezTo>
                    <a:cubicBezTo>
                      <a:pt x="276" y="83"/>
                      <a:pt x="243" y="58"/>
                      <a:pt x="175" y="57"/>
                    </a:cubicBezTo>
                    <a:close/>
                    <a:moveTo>
                      <a:pt x="132" y="173"/>
                    </a:moveTo>
                    <a:lnTo>
                      <a:pt x="132" y="173"/>
                    </a:lnTo>
                    <a:cubicBezTo>
                      <a:pt x="120" y="173"/>
                      <a:pt x="111" y="181"/>
                      <a:pt x="111" y="191"/>
                    </a:cubicBezTo>
                    <a:cubicBezTo>
                      <a:pt x="111" y="201"/>
                      <a:pt x="120" y="209"/>
                      <a:pt x="132" y="209"/>
                    </a:cubicBezTo>
                    <a:cubicBezTo>
                      <a:pt x="144" y="209"/>
                      <a:pt x="154" y="201"/>
                      <a:pt x="154" y="191"/>
                    </a:cubicBezTo>
                    <a:cubicBezTo>
                      <a:pt x="154" y="181"/>
                      <a:pt x="144" y="173"/>
                      <a:pt x="132" y="173"/>
                    </a:cubicBezTo>
                    <a:close/>
                    <a:moveTo>
                      <a:pt x="223" y="173"/>
                    </a:moveTo>
                    <a:lnTo>
                      <a:pt x="223" y="173"/>
                    </a:lnTo>
                    <a:cubicBezTo>
                      <a:pt x="211" y="173"/>
                      <a:pt x="201" y="181"/>
                      <a:pt x="201" y="191"/>
                    </a:cubicBezTo>
                    <a:cubicBezTo>
                      <a:pt x="201" y="201"/>
                      <a:pt x="211" y="209"/>
                      <a:pt x="223" y="209"/>
                    </a:cubicBezTo>
                    <a:cubicBezTo>
                      <a:pt x="235" y="209"/>
                      <a:pt x="245" y="201"/>
                      <a:pt x="245" y="191"/>
                    </a:cubicBezTo>
                    <a:cubicBezTo>
                      <a:pt x="245" y="181"/>
                      <a:pt x="235" y="173"/>
                      <a:pt x="223" y="173"/>
                    </a:cubicBezTo>
                    <a:close/>
                    <a:moveTo>
                      <a:pt x="190" y="292"/>
                    </a:moveTo>
                    <a:lnTo>
                      <a:pt x="190" y="292"/>
                    </a:lnTo>
                    <a:lnTo>
                      <a:pt x="169" y="293"/>
                    </a:lnTo>
                    <a:cubicBezTo>
                      <a:pt x="162" y="294"/>
                      <a:pt x="157" y="299"/>
                      <a:pt x="157" y="303"/>
                    </a:cubicBezTo>
                    <a:lnTo>
                      <a:pt x="158" y="318"/>
                    </a:lnTo>
                    <a:cubicBezTo>
                      <a:pt x="158" y="322"/>
                      <a:pt x="164" y="326"/>
                      <a:pt x="171" y="325"/>
                    </a:cubicBezTo>
                    <a:lnTo>
                      <a:pt x="192" y="323"/>
                    </a:lnTo>
                    <a:cubicBezTo>
                      <a:pt x="198" y="322"/>
                      <a:pt x="204" y="318"/>
                      <a:pt x="204" y="313"/>
                    </a:cubicBezTo>
                    <a:lnTo>
                      <a:pt x="203" y="299"/>
                    </a:lnTo>
                    <a:cubicBezTo>
                      <a:pt x="202" y="295"/>
                      <a:pt x="196" y="291"/>
                      <a:pt x="190" y="292"/>
                    </a:cubicBezTo>
                    <a:close/>
                    <a:moveTo>
                      <a:pt x="252" y="312"/>
                    </a:moveTo>
                    <a:lnTo>
                      <a:pt x="252" y="312"/>
                    </a:lnTo>
                    <a:cubicBezTo>
                      <a:pt x="246" y="313"/>
                      <a:pt x="241" y="314"/>
                      <a:pt x="235" y="316"/>
                    </a:cubicBezTo>
                    <a:lnTo>
                      <a:pt x="223" y="447"/>
                    </a:lnTo>
                    <a:lnTo>
                      <a:pt x="355" y="447"/>
                    </a:lnTo>
                    <a:cubicBezTo>
                      <a:pt x="336" y="406"/>
                      <a:pt x="302" y="310"/>
                      <a:pt x="252" y="312"/>
                    </a:cubicBezTo>
                    <a:close/>
                    <a:moveTo>
                      <a:pt x="108" y="315"/>
                    </a:moveTo>
                    <a:lnTo>
                      <a:pt x="108" y="315"/>
                    </a:lnTo>
                    <a:cubicBezTo>
                      <a:pt x="49" y="318"/>
                      <a:pt x="20" y="404"/>
                      <a:pt x="0" y="447"/>
                    </a:cubicBezTo>
                    <a:lnTo>
                      <a:pt x="132" y="447"/>
                    </a:lnTo>
                    <a:lnTo>
                      <a:pt x="120" y="316"/>
                    </a:lnTo>
                    <a:cubicBezTo>
                      <a:pt x="116" y="315"/>
                      <a:pt x="112" y="315"/>
                      <a:pt x="108" y="315"/>
                    </a:cubicBezTo>
                    <a:close/>
                    <a:moveTo>
                      <a:pt x="156" y="341"/>
                    </a:moveTo>
                    <a:lnTo>
                      <a:pt x="156" y="341"/>
                    </a:lnTo>
                    <a:cubicBezTo>
                      <a:pt x="152" y="341"/>
                      <a:pt x="150" y="343"/>
                      <a:pt x="150" y="344"/>
                    </a:cubicBezTo>
                    <a:lnTo>
                      <a:pt x="157" y="447"/>
                    </a:lnTo>
                    <a:lnTo>
                      <a:pt x="198" y="447"/>
                    </a:lnTo>
                    <a:lnTo>
                      <a:pt x="205" y="344"/>
                    </a:lnTo>
                    <a:cubicBezTo>
                      <a:pt x="205" y="343"/>
                      <a:pt x="203" y="341"/>
                      <a:pt x="200" y="341"/>
                    </a:cubicBezTo>
                    <a:lnTo>
                      <a:pt x="156" y="34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1500"/>
              </a:p>
            </p:txBody>
          </p:sp>
        </p:grpSp>
      </p:grpSp>
      <p:pic>
        <p:nvPicPr>
          <p:cNvPr id="96" name="图片 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08304" y="0"/>
            <a:ext cx="1819132" cy="605383"/>
          </a:xfrm>
          <a:prstGeom prst="rect">
            <a:avLst/>
          </a:prstGeom>
        </p:spPr>
      </p:pic>
    </p:spTree>
    <p:extLst>
      <p:ext uri="{BB962C8B-B14F-4D97-AF65-F5344CB8AC3E}">
        <p14:creationId xmlns:p14="http://schemas.microsoft.com/office/powerpoint/2010/main" val="226764944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1620688" y="411510"/>
            <a:ext cx="4176464" cy="4176455"/>
            <a:chOff x="2312265" y="1869576"/>
            <a:chExt cx="1854306" cy="1854302"/>
          </a:xfrm>
        </p:grpSpPr>
        <p:grpSp>
          <p:nvGrpSpPr>
            <p:cNvPr id="41" name="组合 40"/>
            <p:cNvGrpSpPr/>
            <p:nvPr/>
          </p:nvGrpSpPr>
          <p:grpSpPr>
            <a:xfrm>
              <a:off x="2312265" y="1869576"/>
              <a:ext cx="1854306" cy="1854302"/>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sp>
            <p:nvSpPr>
              <p:cNvPr id="44" name="椭圆 4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endParaRPr>
              </a:p>
            </p:txBody>
          </p:sp>
        </p:grpSp>
        <p:sp>
          <p:nvSpPr>
            <p:cNvPr id="42" name="TextBox 41"/>
            <p:cNvSpPr txBox="1"/>
            <p:nvPr/>
          </p:nvSpPr>
          <p:spPr>
            <a:xfrm>
              <a:off x="3143506" y="2381109"/>
              <a:ext cx="644854" cy="819897"/>
            </a:xfrm>
            <a:prstGeom prst="rect">
              <a:avLst/>
            </a:prstGeom>
            <a:noFill/>
          </p:spPr>
          <p:txBody>
            <a:bodyPr wrap="square" lIns="0" tIns="0" rIns="0" bIns="0" rtlCol="0">
              <a:spAutoFit/>
            </a:bodyPr>
            <a:lstStyle/>
            <a:p>
              <a:pPr algn="ctr"/>
              <a:r>
                <a:rPr lang="zh-CN" altLang="en-US" sz="6000" b="1" dirty="0">
                  <a:solidFill>
                    <a:srgbClr val="007CD0"/>
                  </a:solidFill>
                  <a:latin typeface="微软雅黑" pitchFamily="34" charset="-122"/>
                  <a:ea typeface="微软雅黑" pitchFamily="34" charset="-122"/>
                </a:rPr>
                <a:t>目</a:t>
              </a:r>
              <a:endParaRPr lang="en-US" altLang="zh-CN" sz="6000" b="1" dirty="0">
                <a:solidFill>
                  <a:srgbClr val="007CD0"/>
                </a:solidFill>
                <a:latin typeface="微软雅黑" pitchFamily="34" charset="-122"/>
                <a:ea typeface="微软雅黑" pitchFamily="34" charset="-122"/>
              </a:endParaRPr>
            </a:p>
            <a:p>
              <a:pPr algn="ctr"/>
              <a:r>
                <a:rPr lang="zh-CN" altLang="en-US" sz="6000" b="1" dirty="0">
                  <a:solidFill>
                    <a:srgbClr val="007CD0"/>
                  </a:solidFill>
                  <a:latin typeface="微软雅黑" pitchFamily="34" charset="-122"/>
                  <a:ea typeface="微软雅黑" pitchFamily="34" charset="-122"/>
                </a:rPr>
                <a:t>录</a:t>
              </a:r>
            </a:p>
          </p:txBody>
        </p:sp>
      </p:grpSp>
      <p:sp>
        <p:nvSpPr>
          <p:cNvPr id="75" name="TextBox 74"/>
          <p:cNvSpPr txBox="1"/>
          <p:nvPr/>
        </p:nvSpPr>
        <p:spPr>
          <a:xfrm>
            <a:off x="4041008" y="234475"/>
            <a:ext cx="2614580" cy="456559"/>
          </a:xfrm>
          <a:prstGeom prst="rect">
            <a:avLst/>
          </a:prstGeom>
          <a:noFill/>
        </p:spPr>
        <p:txBody>
          <a:bodyPr wrap="square" lIns="86383" tIns="43192" rIns="86383" bIns="43192" rtlCol="0">
            <a:spAutoFit/>
          </a:bodyPr>
          <a:lstStyle/>
          <a:p>
            <a:r>
              <a:rPr lang="zh-CN" altLang="en-US" sz="2400" b="1" dirty="0">
                <a:latin typeface="微软雅黑" pitchFamily="34" charset="-122"/>
                <a:ea typeface="微软雅黑" panose="020B0503020204020204" pitchFamily="34" charset="-122"/>
              </a:rPr>
              <a:t>项目背景</a:t>
            </a:r>
            <a:endParaRPr lang="en-US" altLang="zh-CN" sz="2400" b="1" dirty="0">
              <a:latin typeface="微软雅黑" pitchFamily="34" charset="-122"/>
              <a:ea typeface="微软雅黑" panose="020B0503020204020204" pitchFamily="34" charset="-122"/>
            </a:endParaRPr>
          </a:p>
        </p:txBody>
      </p:sp>
      <p:sp>
        <p:nvSpPr>
          <p:cNvPr id="76" name="TextBox 75"/>
          <p:cNvSpPr txBox="1"/>
          <p:nvPr/>
        </p:nvSpPr>
        <p:spPr>
          <a:xfrm>
            <a:off x="4709148" y="3483897"/>
            <a:ext cx="2614580" cy="456559"/>
          </a:xfrm>
          <a:prstGeom prst="rect">
            <a:avLst/>
          </a:prstGeom>
          <a:noFill/>
        </p:spPr>
        <p:txBody>
          <a:bodyPr wrap="square" lIns="86383" tIns="43192" rIns="86383" bIns="43192" rtlCol="0">
            <a:spAutoFit/>
          </a:bodyPr>
          <a:lstStyle/>
          <a:p>
            <a:r>
              <a:rPr lang="zh-CN" altLang="en-US" sz="2400" b="1" dirty="0">
                <a:solidFill>
                  <a:prstClr val="black"/>
                </a:solidFill>
                <a:latin typeface="微软雅黑" pitchFamily="34" charset="-122"/>
                <a:ea typeface="微软雅黑" panose="020B0503020204020204" pitchFamily="34" charset="-122"/>
              </a:rPr>
              <a:t>成果展示</a:t>
            </a:r>
            <a:endParaRPr lang="en-US" altLang="zh-CN" sz="2400" b="1" dirty="0">
              <a:solidFill>
                <a:prstClr val="black"/>
              </a:solidFill>
              <a:latin typeface="微软雅黑" pitchFamily="34" charset="-122"/>
              <a:ea typeface="微软雅黑" panose="020B0503020204020204" pitchFamily="34" charset="-122"/>
            </a:endParaRPr>
          </a:p>
        </p:txBody>
      </p:sp>
      <p:grpSp>
        <p:nvGrpSpPr>
          <p:cNvPr id="77" name="组合 76"/>
          <p:cNvGrpSpPr/>
          <p:nvPr/>
        </p:nvGrpSpPr>
        <p:grpSpPr>
          <a:xfrm>
            <a:off x="2965532" y="51470"/>
            <a:ext cx="864652" cy="864650"/>
            <a:chOff x="3402224" y="483518"/>
            <a:chExt cx="864652" cy="864650"/>
          </a:xfrm>
        </p:grpSpPr>
        <p:grpSp>
          <p:nvGrpSpPr>
            <p:cNvPr id="78" name="组合 77"/>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rgbClr val="007CD0"/>
                  </a:solidFill>
                </a:endParaRPr>
              </a:p>
            </p:txBody>
          </p:sp>
          <p:sp>
            <p:nvSpPr>
              <p:cNvPr id="81" name="椭圆 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rgbClr val="007CD0"/>
                  </a:solidFill>
                </a:endParaRPr>
              </a:p>
            </p:txBody>
          </p:sp>
        </p:grpSp>
        <p:sp>
          <p:nvSpPr>
            <p:cNvPr id="79" name="TextBox 78"/>
            <p:cNvSpPr txBox="1"/>
            <p:nvPr/>
          </p:nvSpPr>
          <p:spPr>
            <a:xfrm>
              <a:off x="3542275" y="731177"/>
              <a:ext cx="586298" cy="369332"/>
            </a:xfrm>
            <a:prstGeom prst="rect">
              <a:avLst/>
            </a:prstGeom>
            <a:noFill/>
          </p:spPr>
          <p:txBody>
            <a:bodyPr wrap="square" lIns="0" tIns="0" rIns="0" bIns="0" rtlCol="0">
              <a:spAutoFit/>
            </a:bodyPr>
            <a:lstStyle/>
            <a:p>
              <a:pPr algn="ctr"/>
              <a:r>
                <a:rPr lang="en-US" altLang="zh-CN" sz="2400" b="1" dirty="0">
                  <a:latin typeface="微软雅黑" pitchFamily="34" charset="-122"/>
                  <a:ea typeface="微软雅黑" pitchFamily="34" charset="-122"/>
                </a:rPr>
                <a:t>01</a:t>
              </a:r>
              <a:endParaRPr lang="zh-CN" altLang="en-US" sz="2400" b="1" dirty="0">
                <a:latin typeface="微软雅黑" pitchFamily="34" charset="-122"/>
                <a:ea typeface="微软雅黑" pitchFamily="34" charset="-122"/>
              </a:endParaRPr>
            </a:p>
          </p:txBody>
        </p:sp>
      </p:grpSp>
      <p:grpSp>
        <p:nvGrpSpPr>
          <p:cNvPr id="82" name="组合 81"/>
          <p:cNvGrpSpPr/>
          <p:nvPr/>
        </p:nvGrpSpPr>
        <p:grpSpPr>
          <a:xfrm>
            <a:off x="3701036" y="3219822"/>
            <a:ext cx="864652" cy="864650"/>
            <a:chOff x="4067944" y="3874219"/>
            <a:chExt cx="864652" cy="864650"/>
          </a:xfrm>
        </p:grpSpPr>
        <p:grpSp>
          <p:nvGrpSpPr>
            <p:cNvPr id="83" name="组合 82"/>
            <p:cNvGrpSpPr/>
            <p:nvPr/>
          </p:nvGrpSpPr>
          <p:grpSpPr>
            <a:xfrm>
              <a:off x="4067944" y="3874219"/>
              <a:ext cx="864652" cy="864650"/>
              <a:chOff x="304800" y="673100"/>
              <a:chExt cx="4000500" cy="4000500"/>
            </a:xfrm>
            <a:effectLst>
              <a:outerShdw blurRad="444500" dist="254000" dir="8100000" algn="tr" rotWithShape="0">
                <a:prstClr val="black">
                  <a:alpha val="50000"/>
                </a:prstClr>
              </a:outerShdw>
            </a:effectLst>
          </p:grpSpPr>
          <p:sp>
            <p:nvSpPr>
              <p:cNvPr id="85" name="同心圆 8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endParaRPr>
              </a:p>
            </p:txBody>
          </p:sp>
          <p:sp>
            <p:nvSpPr>
              <p:cNvPr id="86" name="椭圆 8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endParaRPr>
              </a:p>
            </p:txBody>
          </p:sp>
        </p:grpSp>
        <p:sp>
          <p:nvSpPr>
            <p:cNvPr id="84" name="TextBox 83"/>
            <p:cNvSpPr txBox="1"/>
            <p:nvPr/>
          </p:nvSpPr>
          <p:spPr>
            <a:xfrm>
              <a:off x="4207995" y="4121878"/>
              <a:ext cx="586298" cy="369332"/>
            </a:xfrm>
            <a:prstGeom prst="rect">
              <a:avLst/>
            </a:prstGeom>
            <a:noFill/>
          </p:spPr>
          <p:txBody>
            <a:bodyPr wrap="square" lIns="0" tIns="0" rIns="0" bIns="0" rtlCol="0">
              <a:spAutoFit/>
            </a:bodyPr>
            <a:lstStyle/>
            <a:p>
              <a:pPr algn="ctr"/>
              <a:r>
                <a:rPr lang="en-US" altLang="zh-CN" sz="2400" b="1" dirty="0">
                  <a:solidFill>
                    <a:prstClr val="black"/>
                  </a:solidFill>
                  <a:latin typeface="微软雅黑" pitchFamily="34" charset="-122"/>
                  <a:ea typeface="微软雅黑" pitchFamily="34" charset="-122"/>
                </a:rPr>
                <a:t>04</a:t>
              </a:r>
              <a:endParaRPr lang="zh-CN" altLang="en-US" sz="2400" b="1" dirty="0">
                <a:solidFill>
                  <a:prstClr val="black"/>
                </a:solidFill>
                <a:latin typeface="微软雅黑" pitchFamily="34" charset="-122"/>
                <a:ea typeface="微软雅黑" pitchFamily="34" charset="-122"/>
              </a:endParaRPr>
            </a:p>
          </p:txBody>
        </p:sp>
      </p:grpSp>
      <p:sp>
        <p:nvSpPr>
          <p:cNvPr id="87" name="TextBox 86"/>
          <p:cNvSpPr txBox="1"/>
          <p:nvPr/>
        </p:nvSpPr>
        <p:spPr>
          <a:xfrm>
            <a:off x="4751343" y="1206306"/>
            <a:ext cx="2326548" cy="456559"/>
          </a:xfrm>
          <a:prstGeom prst="rect">
            <a:avLst/>
          </a:prstGeom>
          <a:noFill/>
        </p:spPr>
        <p:txBody>
          <a:bodyPr wrap="square" lIns="86383" tIns="43192" rIns="86383" bIns="43192" rtlCol="0">
            <a:spAutoFit/>
          </a:bodyPr>
          <a:lstStyle/>
          <a:p>
            <a:r>
              <a:rPr lang="zh-CN" altLang="en-US" sz="2400" b="1" dirty="0">
                <a:solidFill>
                  <a:prstClr val="black"/>
                </a:solidFill>
                <a:latin typeface="微软雅黑" pitchFamily="34" charset="-122"/>
                <a:ea typeface="微软雅黑" panose="020B0503020204020204" pitchFamily="34" charset="-122"/>
              </a:rPr>
              <a:t>应用目标</a:t>
            </a:r>
            <a:endParaRPr lang="en-US" altLang="zh-CN" sz="2400" b="1" dirty="0">
              <a:solidFill>
                <a:prstClr val="black"/>
              </a:solidFill>
              <a:latin typeface="微软雅黑" pitchFamily="34" charset="-122"/>
              <a:ea typeface="微软雅黑" panose="020B0503020204020204" pitchFamily="34" charset="-122"/>
            </a:endParaRPr>
          </a:p>
        </p:txBody>
      </p:sp>
      <p:grpSp>
        <p:nvGrpSpPr>
          <p:cNvPr id="88" name="组合 87"/>
          <p:cNvGrpSpPr/>
          <p:nvPr/>
        </p:nvGrpSpPr>
        <p:grpSpPr>
          <a:xfrm>
            <a:off x="3686982" y="1014239"/>
            <a:ext cx="864652" cy="864650"/>
            <a:chOff x="4515751" y="1419068"/>
            <a:chExt cx="864652" cy="864650"/>
          </a:xfrm>
        </p:grpSpPr>
        <p:grpSp>
          <p:nvGrpSpPr>
            <p:cNvPr id="89" name="组合 88"/>
            <p:cNvGrpSpPr/>
            <p:nvPr/>
          </p:nvGrpSpPr>
          <p:grpSpPr>
            <a:xfrm>
              <a:off x="4515751" y="1419068"/>
              <a:ext cx="864652" cy="864650"/>
              <a:chOff x="304800" y="673100"/>
              <a:chExt cx="4000500" cy="4000500"/>
            </a:xfrm>
            <a:effectLst>
              <a:outerShdw blurRad="444500" dist="254000" dir="8100000" algn="tr" rotWithShape="0">
                <a:prstClr val="black">
                  <a:alpha val="50000"/>
                </a:prstClr>
              </a:outerShdw>
            </a:effectLst>
          </p:grpSpPr>
          <p:sp>
            <p:nvSpPr>
              <p:cNvPr id="91" name="同心圆 9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endParaRPr>
              </a:p>
            </p:txBody>
          </p:sp>
          <p:sp>
            <p:nvSpPr>
              <p:cNvPr id="92" name="椭圆 9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endParaRPr>
              </a:p>
            </p:txBody>
          </p:sp>
        </p:grpSp>
        <p:sp>
          <p:nvSpPr>
            <p:cNvPr id="90" name="TextBox 89"/>
            <p:cNvSpPr txBox="1"/>
            <p:nvPr/>
          </p:nvSpPr>
          <p:spPr>
            <a:xfrm>
              <a:off x="4655802" y="1666727"/>
              <a:ext cx="586298" cy="369332"/>
            </a:xfrm>
            <a:prstGeom prst="rect">
              <a:avLst/>
            </a:prstGeom>
            <a:noFill/>
          </p:spPr>
          <p:txBody>
            <a:bodyPr wrap="square" lIns="0" tIns="0" rIns="0" bIns="0" rtlCol="0">
              <a:spAutoFit/>
            </a:bodyPr>
            <a:lstStyle/>
            <a:p>
              <a:pPr algn="ctr"/>
              <a:r>
                <a:rPr lang="en-US" altLang="zh-CN" sz="2400" b="1" dirty="0">
                  <a:solidFill>
                    <a:prstClr val="black"/>
                  </a:solidFill>
                  <a:latin typeface="微软雅黑" pitchFamily="34" charset="-122"/>
                  <a:ea typeface="微软雅黑" pitchFamily="34" charset="-122"/>
                </a:rPr>
                <a:t>02</a:t>
              </a:r>
              <a:endParaRPr lang="zh-CN" altLang="en-US" sz="2400" b="1" dirty="0">
                <a:solidFill>
                  <a:prstClr val="black"/>
                </a:solidFill>
                <a:latin typeface="微软雅黑" pitchFamily="34" charset="-122"/>
                <a:ea typeface="微软雅黑" pitchFamily="34" charset="-122"/>
              </a:endParaRPr>
            </a:p>
          </p:txBody>
        </p:sp>
      </p:grpSp>
      <p:sp>
        <p:nvSpPr>
          <p:cNvPr id="93" name="TextBox 92"/>
          <p:cNvSpPr txBox="1"/>
          <p:nvPr/>
        </p:nvSpPr>
        <p:spPr>
          <a:xfrm>
            <a:off x="5163488" y="2321740"/>
            <a:ext cx="2160240" cy="456559"/>
          </a:xfrm>
          <a:prstGeom prst="rect">
            <a:avLst/>
          </a:prstGeom>
          <a:noFill/>
        </p:spPr>
        <p:txBody>
          <a:bodyPr wrap="square" lIns="86383" tIns="43192" rIns="86383" bIns="43192" rtlCol="0">
            <a:spAutoFit/>
          </a:bodyPr>
          <a:lstStyle/>
          <a:p>
            <a:r>
              <a:rPr lang="zh-CN" altLang="en-US" sz="2400" b="1" dirty="0">
                <a:solidFill>
                  <a:srgbClr val="007CD0"/>
                </a:solidFill>
                <a:latin typeface="微软雅黑" pitchFamily="34" charset="-122"/>
                <a:ea typeface="微软雅黑" panose="020B0503020204020204" pitchFamily="34" charset="-122"/>
              </a:rPr>
              <a:t>技术实施</a:t>
            </a:r>
            <a:endParaRPr lang="en-US" altLang="zh-CN" sz="2400" b="1" dirty="0">
              <a:solidFill>
                <a:srgbClr val="007CD0"/>
              </a:solidFill>
              <a:latin typeface="微软雅黑" pitchFamily="34" charset="-122"/>
              <a:ea typeface="微软雅黑" panose="020B0503020204020204" pitchFamily="34" charset="-122"/>
            </a:endParaRPr>
          </a:p>
        </p:txBody>
      </p:sp>
      <p:grpSp>
        <p:nvGrpSpPr>
          <p:cNvPr id="94" name="组合 93"/>
          <p:cNvGrpSpPr/>
          <p:nvPr/>
        </p:nvGrpSpPr>
        <p:grpSpPr>
          <a:xfrm>
            <a:off x="4083368" y="2105162"/>
            <a:ext cx="864652" cy="864650"/>
            <a:chOff x="4788024" y="2734782"/>
            <a:chExt cx="864652" cy="864650"/>
          </a:xfrm>
        </p:grpSpPr>
        <p:grpSp>
          <p:nvGrpSpPr>
            <p:cNvPr id="95" name="组合 94"/>
            <p:cNvGrpSpPr/>
            <p:nvPr/>
          </p:nvGrpSpPr>
          <p:grpSpPr>
            <a:xfrm>
              <a:off x="4788024" y="2734782"/>
              <a:ext cx="864652" cy="864650"/>
              <a:chOff x="304800" y="673100"/>
              <a:chExt cx="4000500" cy="4000500"/>
            </a:xfrm>
            <a:effectLst>
              <a:outerShdw blurRad="444500" dist="254000" dir="8100000" algn="tr" rotWithShape="0">
                <a:prstClr val="black">
                  <a:alpha val="50000"/>
                </a:prstClr>
              </a:outerShdw>
            </a:effectLst>
          </p:grpSpPr>
          <p:sp>
            <p:nvSpPr>
              <p:cNvPr id="97" name="同心圆 9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endParaRPr>
              </a:p>
            </p:txBody>
          </p:sp>
          <p:sp>
            <p:nvSpPr>
              <p:cNvPr id="98" name="椭圆 9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endParaRPr>
              </a:p>
            </p:txBody>
          </p:sp>
        </p:grpSp>
        <p:sp>
          <p:nvSpPr>
            <p:cNvPr id="96" name="TextBox 95"/>
            <p:cNvSpPr txBox="1"/>
            <p:nvPr/>
          </p:nvSpPr>
          <p:spPr>
            <a:xfrm>
              <a:off x="4928075" y="2982441"/>
              <a:ext cx="586298" cy="369332"/>
            </a:xfrm>
            <a:prstGeom prst="rect">
              <a:avLst/>
            </a:prstGeom>
            <a:noFill/>
          </p:spPr>
          <p:txBody>
            <a:bodyPr wrap="square" lIns="0" tIns="0" rIns="0" bIns="0" rtlCol="0">
              <a:spAutoFit/>
            </a:bodyPr>
            <a:lstStyle/>
            <a:p>
              <a:pPr algn="ctr"/>
              <a:r>
                <a:rPr lang="en-US" altLang="zh-CN" sz="2400" b="1" dirty="0">
                  <a:solidFill>
                    <a:srgbClr val="007CD0"/>
                  </a:solidFill>
                  <a:latin typeface="微软雅黑" pitchFamily="34" charset="-122"/>
                  <a:ea typeface="微软雅黑" pitchFamily="34" charset="-122"/>
                </a:rPr>
                <a:t>03</a:t>
              </a:r>
              <a:endParaRPr lang="zh-CN" altLang="en-US" sz="2400" b="1" dirty="0">
                <a:solidFill>
                  <a:srgbClr val="007CD0"/>
                </a:solidFill>
                <a:latin typeface="微软雅黑" pitchFamily="34" charset="-122"/>
                <a:ea typeface="微软雅黑" pitchFamily="34" charset="-122"/>
              </a:endParaRPr>
            </a:p>
          </p:txBody>
        </p:sp>
      </p:grpSp>
      <p:sp>
        <p:nvSpPr>
          <p:cNvPr id="37" name="下箭头 36"/>
          <p:cNvSpPr/>
          <p:nvPr/>
        </p:nvSpPr>
        <p:spPr>
          <a:xfrm rot="16200000">
            <a:off x="3523791" y="2332238"/>
            <a:ext cx="432081" cy="509694"/>
          </a:xfrm>
          <a:prstGeom prst="downArrow">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prstClr val="white"/>
              </a:solidFill>
            </a:endParaRPr>
          </a:p>
        </p:txBody>
      </p: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0"/>
            <a:ext cx="1819132" cy="605383"/>
          </a:xfrm>
          <a:prstGeom prst="rect">
            <a:avLst/>
          </a:prstGeom>
        </p:spPr>
      </p:pic>
      <p:sp>
        <p:nvSpPr>
          <p:cNvPr id="46" name="TextBox 75"/>
          <p:cNvSpPr txBox="1"/>
          <p:nvPr/>
        </p:nvSpPr>
        <p:spPr>
          <a:xfrm>
            <a:off x="3979407" y="4458990"/>
            <a:ext cx="2614580" cy="456559"/>
          </a:xfrm>
          <a:prstGeom prst="rect">
            <a:avLst/>
          </a:prstGeom>
          <a:noFill/>
        </p:spPr>
        <p:txBody>
          <a:bodyPr wrap="square" lIns="86383" tIns="43192" rIns="86383" bIns="43192" rtlCol="0">
            <a:spAutoFit/>
          </a:bodyPr>
          <a:lstStyle/>
          <a:p>
            <a:r>
              <a:rPr lang="zh-CN" altLang="en-US" sz="2400" b="1" dirty="0">
                <a:solidFill>
                  <a:prstClr val="black"/>
                </a:solidFill>
                <a:latin typeface="微软雅黑" pitchFamily="34" charset="-122"/>
                <a:ea typeface="微软雅黑" panose="020B0503020204020204" pitchFamily="34" charset="-122"/>
              </a:rPr>
              <a:t>工作展望</a:t>
            </a:r>
            <a:endParaRPr lang="en-US" altLang="zh-CN" sz="2400" b="1" dirty="0">
              <a:solidFill>
                <a:prstClr val="black"/>
              </a:solidFill>
              <a:latin typeface="微软雅黑" pitchFamily="34" charset="-122"/>
              <a:ea typeface="微软雅黑" panose="020B0503020204020204" pitchFamily="34" charset="-122"/>
            </a:endParaRPr>
          </a:p>
        </p:txBody>
      </p:sp>
      <p:grpSp>
        <p:nvGrpSpPr>
          <p:cNvPr id="47" name="组合 46"/>
          <p:cNvGrpSpPr/>
          <p:nvPr/>
        </p:nvGrpSpPr>
        <p:grpSpPr>
          <a:xfrm>
            <a:off x="2971295" y="4194915"/>
            <a:ext cx="864652" cy="864650"/>
            <a:chOff x="4067944" y="3874219"/>
            <a:chExt cx="864652" cy="864650"/>
          </a:xfrm>
        </p:grpSpPr>
        <p:grpSp>
          <p:nvGrpSpPr>
            <p:cNvPr id="48" name="组合 47"/>
            <p:cNvGrpSpPr/>
            <p:nvPr/>
          </p:nvGrpSpPr>
          <p:grpSpPr>
            <a:xfrm>
              <a:off x="4067944" y="3874219"/>
              <a:ext cx="864652" cy="864650"/>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endParaRPr>
              </a:p>
            </p:txBody>
          </p:sp>
        </p:grpSp>
        <p:sp>
          <p:nvSpPr>
            <p:cNvPr id="49" name="TextBox 83"/>
            <p:cNvSpPr txBox="1"/>
            <p:nvPr/>
          </p:nvSpPr>
          <p:spPr>
            <a:xfrm>
              <a:off x="4207995" y="4121878"/>
              <a:ext cx="586298" cy="369332"/>
            </a:xfrm>
            <a:prstGeom prst="rect">
              <a:avLst/>
            </a:prstGeom>
            <a:noFill/>
          </p:spPr>
          <p:txBody>
            <a:bodyPr wrap="square" lIns="0" tIns="0" rIns="0" bIns="0" rtlCol="0">
              <a:spAutoFit/>
            </a:bodyPr>
            <a:lstStyle/>
            <a:p>
              <a:pPr algn="ctr"/>
              <a:r>
                <a:rPr lang="en-US" altLang="zh-CN" sz="2400" b="1" dirty="0">
                  <a:solidFill>
                    <a:prstClr val="black"/>
                  </a:solidFill>
                  <a:latin typeface="微软雅黑" pitchFamily="34" charset="-122"/>
                  <a:ea typeface="微软雅黑" pitchFamily="34" charset="-122"/>
                </a:rPr>
                <a:t>05</a:t>
              </a:r>
              <a:endParaRPr lang="zh-CN" altLang="en-US" sz="2400" b="1" dirty="0">
                <a:solidFill>
                  <a:prstClr val="black"/>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02469420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技术实施</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Right Arrow 30"/>
          <p:cNvSpPr/>
          <p:nvPr/>
        </p:nvSpPr>
        <p:spPr>
          <a:xfrm>
            <a:off x="5220072" y="1575200"/>
            <a:ext cx="2243102" cy="852534"/>
          </a:xfrm>
          <a:prstGeom prst="rightArrow">
            <a:avLst/>
          </a:prstGeom>
          <a:solidFill>
            <a:schemeClr val="tx1">
              <a:lumMod val="85000"/>
              <a:lumOff val="15000"/>
            </a:schemeClr>
          </a:solidFill>
          <a:ln>
            <a:solidFill>
              <a:srgbClr val="F7F7F0"/>
            </a:solidFill>
          </a:ln>
        </p:spPr>
        <p:style>
          <a:lnRef idx="2">
            <a:schemeClr val="accent1">
              <a:shade val="50000"/>
            </a:schemeClr>
          </a:lnRef>
          <a:fillRef idx="1">
            <a:schemeClr val="accent1"/>
          </a:fillRef>
          <a:effectRef idx="0">
            <a:schemeClr val="accent1"/>
          </a:effectRef>
          <a:fontRef idx="minor">
            <a:schemeClr val="lt1"/>
          </a:fontRef>
        </p:style>
        <p:txBody>
          <a:bodyPr lIns="68681" tIns="34340" rIns="68681" bIns="34340" rtlCol="0" anchor="ctr"/>
          <a:lstStyle/>
          <a:p>
            <a:pPr algn="ctr"/>
            <a:endParaRPr lang="en-US" sz="1400" b="1">
              <a:latin typeface="微软雅黑" panose="020B0503020204020204" pitchFamily="34" charset="-122"/>
              <a:ea typeface="微软雅黑" panose="020B0503020204020204" pitchFamily="34" charset="-122"/>
            </a:endParaRPr>
          </a:p>
        </p:txBody>
      </p:sp>
      <p:sp>
        <p:nvSpPr>
          <p:cNvPr id="46" name="Right Arrow 29"/>
          <p:cNvSpPr/>
          <p:nvPr/>
        </p:nvSpPr>
        <p:spPr>
          <a:xfrm>
            <a:off x="3330401" y="1575200"/>
            <a:ext cx="2243102" cy="852534"/>
          </a:xfrm>
          <a:prstGeom prst="rightArrow">
            <a:avLst/>
          </a:prstGeom>
          <a:solidFill>
            <a:schemeClr val="tx1">
              <a:lumMod val="75000"/>
              <a:lumOff val="25000"/>
            </a:schemeClr>
          </a:solidFill>
          <a:ln>
            <a:solidFill>
              <a:srgbClr val="F7F7F0"/>
            </a:solidFill>
          </a:ln>
        </p:spPr>
        <p:style>
          <a:lnRef idx="2">
            <a:schemeClr val="accent1">
              <a:shade val="50000"/>
            </a:schemeClr>
          </a:lnRef>
          <a:fillRef idx="1">
            <a:schemeClr val="accent1"/>
          </a:fillRef>
          <a:effectRef idx="0">
            <a:schemeClr val="accent1"/>
          </a:effectRef>
          <a:fontRef idx="minor">
            <a:schemeClr val="lt1"/>
          </a:fontRef>
        </p:style>
        <p:txBody>
          <a:bodyPr lIns="68681" tIns="34340" rIns="68681" bIns="34340" rtlCol="0" anchor="ctr"/>
          <a:lstStyle/>
          <a:p>
            <a:pPr algn="ctr"/>
            <a:endParaRPr lang="en-US" sz="1400" b="1">
              <a:latin typeface="微软雅黑" panose="020B0503020204020204" pitchFamily="34" charset="-122"/>
              <a:ea typeface="微软雅黑" panose="020B0503020204020204" pitchFamily="34" charset="-122"/>
            </a:endParaRPr>
          </a:p>
        </p:txBody>
      </p:sp>
      <p:sp>
        <p:nvSpPr>
          <p:cNvPr id="47" name="Right Arrow 2"/>
          <p:cNvSpPr/>
          <p:nvPr/>
        </p:nvSpPr>
        <p:spPr>
          <a:xfrm>
            <a:off x="993389" y="1563638"/>
            <a:ext cx="2570499" cy="887006"/>
          </a:xfrm>
          <a:prstGeom prst="rightArrow">
            <a:avLst/>
          </a:prstGeom>
          <a:solidFill>
            <a:schemeClr val="tx1">
              <a:lumMod val="65000"/>
              <a:lumOff val="35000"/>
            </a:schemeClr>
          </a:solidFill>
          <a:ln>
            <a:solidFill>
              <a:srgbClr val="F7F7F0"/>
            </a:solidFill>
          </a:ln>
        </p:spPr>
        <p:style>
          <a:lnRef idx="2">
            <a:schemeClr val="accent1">
              <a:shade val="50000"/>
            </a:schemeClr>
          </a:lnRef>
          <a:fillRef idx="1">
            <a:schemeClr val="accent1"/>
          </a:fillRef>
          <a:effectRef idx="0">
            <a:schemeClr val="accent1"/>
          </a:effectRef>
          <a:fontRef idx="minor">
            <a:schemeClr val="lt1"/>
          </a:fontRef>
        </p:style>
        <p:txBody>
          <a:bodyPr lIns="68681" tIns="34340" rIns="68681" bIns="34340" rtlCol="0" anchor="ctr"/>
          <a:lstStyle/>
          <a:p>
            <a:pPr algn="ctr"/>
            <a:endParaRPr lang="en-US" b="1">
              <a:latin typeface="微软雅黑" panose="020B0503020204020204" pitchFamily="34" charset="-122"/>
              <a:ea typeface="微软雅黑" panose="020B0503020204020204" pitchFamily="34" charset="-122"/>
            </a:endParaRPr>
          </a:p>
        </p:txBody>
      </p:sp>
      <p:sp>
        <p:nvSpPr>
          <p:cNvPr id="48" name="TextBox 25"/>
          <p:cNvSpPr txBox="1"/>
          <p:nvPr/>
        </p:nvSpPr>
        <p:spPr>
          <a:xfrm>
            <a:off x="1109000" y="1808661"/>
            <a:ext cx="1765197" cy="346350"/>
          </a:xfrm>
          <a:prstGeom prst="rect">
            <a:avLst/>
          </a:prstGeom>
          <a:noFill/>
        </p:spPr>
        <p:txBody>
          <a:bodyPr wrap="square" lIns="68681" tIns="34340" rIns="68681" bIns="34340" rtlCol="0">
            <a:spAutoFit/>
          </a:bodyPr>
          <a:lstStyle/>
          <a:p>
            <a:pPr algn="ctr"/>
            <a:r>
              <a:rPr lang="zh-CN" altLang="en-US" b="1" dirty="0">
                <a:solidFill>
                  <a:srgbClr val="F7F7F0"/>
                </a:solidFill>
                <a:latin typeface="微软雅黑" panose="020B0503020204020204" pitchFamily="34" charset="-122"/>
                <a:ea typeface="微软雅黑" panose="020B0503020204020204" pitchFamily="34" charset="-122"/>
              </a:rPr>
              <a:t>关键词（主题词）</a:t>
            </a:r>
            <a:endParaRPr lang="en-US" b="1" dirty="0">
              <a:solidFill>
                <a:srgbClr val="F7F7F0"/>
              </a:solidFill>
              <a:latin typeface="微软雅黑" panose="020B0503020204020204" pitchFamily="34" charset="-122"/>
              <a:ea typeface="微软雅黑" panose="020B0503020204020204" pitchFamily="34" charset="-122"/>
            </a:endParaRPr>
          </a:p>
        </p:txBody>
      </p:sp>
      <p:sp>
        <p:nvSpPr>
          <p:cNvPr id="49" name="TextBox 26"/>
          <p:cNvSpPr txBox="1"/>
          <p:nvPr/>
        </p:nvSpPr>
        <p:spPr>
          <a:xfrm>
            <a:off x="3560575" y="1808661"/>
            <a:ext cx="1765197" cy="346350"/>
          </a:xfrm>
          <a:prstGeom prst="rect">
            <a:avLst/>
          </a:prstGeom>
          <a:noFill/>
        </p:spPr>
        <p:txBody>
          <a:bodyPr wrap="square" lIns="68681" tIns="34340" rIns="68681" bIns="34340" rtlCol="0">
            <a:spAutoFit/>
          </a:bodyPr>
          <a:lstStyle/>
          <a:p>
            <a:pPr algn="ctr"/>
            <a:r>
              <a:rPr lang="zh-CN" altLang="en-US" b="1" dirty="0">
                <a:solidFill>
                  <a:srgbClr val="F7F7F0"/>
                </a:solidFill>
                <a:latin typeface="微软雅黑" panose="020B0503020204020204" pitchFamily="34" charset="-122"/>
                <a:ea typeface="微软雅黑" panose="020B0503020204020204" pitchFamily="34" charset="-122"/>
              </a:rPr>
              <a:t>关键短语</a:t>
            </a:r>
            <a:endParaRPr lang="en-US" altLang="zh-CN" b="1" dirty="0">
              <a:solidFill>
                <a:srgbClr val="F7F7F0"/>
              </a:solidFill>
              <a:latin typeface="微软雅黑" panose="020B0503020204020204" pitchFamily="34" charset="-122"/>
              <a:ea typeface="微软雅黑" panose="020B0503020204020204" pitchFamily="34" charset="-122"/>
            </a:endParaRPr>
          </a:p>
        </p:txBody>
      </p:sp>
      <p:sp>
        <p:nvSpPr>
          <p:cNvPr id="50" name="TextBox 27"/>
          <p:cNvSpPr txBox="1"/>
          <p:nvPr/>
        </p:nvSpPr>
        <p:spPr>
          <a:xfrm>
            <a:off x="5462122" y="1808661"/>
            <a:ext cx="1765197" cy="346350"/>
          </a:xfrm>
          <a:prstGeom prst="rect">
            <a:avLst/>
          </a:prstGeom>
          <a:noFill/>
        </p:spPr>
        <p:txBody>
          <a:bodyPr wrap="square" lIns="68681" tIns="34340" rIns="68681" bIns="34340" rtlCol="0">
            <a:spAutoFit/>
          </a:bodyPr>
          <a:lstStyle/>
          <a:p>
            <a:pPr algn="ctr"/>
            <a:r>
              <a:rPr lang="zh-CN" altLang="en-US" b="1" dirty="0">
                <a:solidFill>
                  <a:srgbClr val="F7F7F0"/>
                </a:solidFill>
                <a:latin typeface="微软雅黑" panose="020B0503020204020204" pitchFamily="34" charset="-122"/>
                <a:ea typeface="微软雅黑" panose="020B0503020204020204" pitchFamily="34" charset="-122"/>
              </a:rPr>
              <a:t>关键语句</a:t>
            </a:r>
            <a:endParaRPr lang="en-US" altLang="zh-CN" b="1" dirty="0">
              <a:solidFill>
                <a:srgbClr val="F7F7F0"/>
              </a:solidFill>
              <a:latin typeface="微软雅黑" panose="020B0503020204020204" pitchFamily="34" charset="-122"/>
              <a:ea typeface="微软雅黑" panose="020B0503020204020204" pitchFamily="34" charset="-122"/>
            </a:endParaRPr>
          </a:p>
        </p:txBody>
      </p:sp>
      <p:sp>
        <p:nvSpPr>
          <p:cNvPr id="4" name="圆角矩形 3"/>
          <p:cNvSpPr/>
          <p:nvPr/>
        </p:nvSpPr>
        <p:spPr>
          <a:xfrm>
            <a:off x="724267" y="1266336"/>
            <a:ext cx="2263558" cy="3600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007CD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热点</a:t>
            </a:r>
            <a:r>
              <a:rPr lang="en-US" altLang="zh-CN" sz="2000" b="1" dirty="0">
                <a:solidFill>
                  <a:srgbClr val="007CD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a:t>
            </a:r>
            <a:r>
              <a:rPr lang="zh-CN" altLang="en-US" sz="2000" b="1" dirty="0">
                <a:solidFill>
                  <a:srgbClr val="007CD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主题挖掘：</a:t>
            </a:r>
          </a:p>
        </p:txBody>
      </p:sp>
      <p:sp>
        <p:nvSpPr>
          <p:cNvPr id="55" name="圆角矩形 54"/>
          <p:cNvSpPr/>
          <p:nvPr/>
        </p:nvSpPr>
        <p:spPr>
          <a:xfrm>
            <a:off x="721756" y="2485136"/>
            <a:ext cx="2554100" cy="3600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007CD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情感指数分析计算：</a:t>
            </a:r>
          </a:p>
        </p:txBody>
      </p:sp>
      <p:grpSp>
        <p:nvGrpSpPr>
          <p:cNvPr id="38" name="组合 37"/>
          <p:cNvGrpSpPr/>
          <p:nvPr/>
        </p:nvGrpSpPr>
        <p:grpSpPr>
          <a:xfrm>
            <a:off x="479490" y="809261"/>
            <a:ext cx="1500221" cy="407417"/>
            <a:chOff x="479490" y="818527"/>
            <a:chExt cx="1500221" cy="407417"/>
          </a:xfrm>
        </p:grpSpPr>
        <p:sp>
          <p:nvSpPr>
            <p:cNvPr id="51" name="矩形 50"/>
            <p:cNvSpPr/>
            <p:nvPr/>
          </p:nvSpPr>
          <p:spPr>
            <a:xfrm>
              <a:off x="479490" y="818527"/>
              <a:ext cx="1500221" cy="40741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b="1" dirty="0">
                  <a:solidFill>
                    <a:srgbClr val="007CD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思路方案</a:t>
              </a:r>
            </a:p>
          </p:txBody>
        </p:sp>
        <p:sp>
          <p:nvSpPr>
            <p:cNvPr id="37" name="五角星 36"/>
            <p:cNvSpPr/>
            <p:nvPr/>
          </p:nvSpPr>
          <p:spPr>
            <a:xfrm>
              <a:off x="479491" y="917819"/>
              <a:ext cx="191021" cy="208831"/>
            </a:xfrm>
            <a:prstGeom prst="star5">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pic>
        <p:nvPicPr>
          <p:cNvPr id="62" name="图片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0"/>
            <a:ext cx="1819132" cy="605383"/>
          </a:xfrm>
          <a:prstGeom prst="rect">
            <a:avLst/>
          </a:prstGeom>
        </p:spPr>
      </p:pic>
      <p:sp>
        <p:nvSpPr>
          <p:cNvPr id="68" name="Right Arrow 30"/>
          <p:cNvSpPr/>
          <p:nvPr/>
        </p:nvSpPr>
        <p:spPr>
          <a:xfrm>
            <a:off x="5209218" y="2727328"/>
            <a:ext cx="2243102" cy="852534"/>
          </a:xfrm>
          <a:prstGeom prst="rightArrow">
            <a:avLst/>
          </a:prstGeom>
          <a:solidFill>
            <a:schemeClr val="tx1">
              <a:lumMod val="85000"/>
              <a:lumOff val="15000"/>
            </a:schemeClr>
          </a:solidFill>
          <a:ln>
            <a:solidFill>
              <a:srgbClr val="F7F7F0"/>
            </a:solidFill>
          </a:ln>
        </p:spPr>
        <p:style>
          <a:lnRef idx="2">
            <a:schemeClr val="accent1">
              <a:shade val="50000"/>
            </a:schemeClr>
          </a:lnRef>
          <a:fillRef idx="1">
            <a:schemeClr val="accent1"/>
          </a:fillRef>
          <a:effectRef idx="0">
            <a:schemeClr val="accent1"/>
          </a:effectRef>
          <a:fontRef idx="minor">
            <a:schemeClr val="lt1"/>
          </a:fontRef>
        </p:style>
        <p:txBody>
          <a:bodyPr lIns="68681" tIns="34340" rIns="68681" bIns="34340" rtlCol="0" anchor="ctr"/>
          <a:lstStyle/>
          <a:p>
            <a:pPr algn="ctr"/>
            <a:endParaRPr lang="en-US" sz="1400" b="1">
              <a:latin typeface="微软雅黑" panose="020B0503020204020204" pitchFamily="34" charset="-122"/>
              <a:ea typeface="微软雅黑" panose="020B0503020204020204" pitchFamily="34" charset="-122"/>
            </a:endParaRPr>
          </a:p>
        </p:txBody>
      </p:sp>
      <p:sp>
        <p:nvSpPr>
          <p:cNvPr id="69" name="Right Arrow 29"/>
          <p:cNvSpPr/>
          <p:nvPr/>
        </p:nvSpPr>
        <p:spPr>
          <a:xfrm>
            <a:off x="3319547" y="2727328"/>
            <a:ext cx="2243102" cy="852534"/>
          </a:xfrm>
          <a:prstGeom prst="rightArrow">
            <a:avLst/>
          </a:prstGeom>
          <a:solidFill>
            <a:schemeClr val="tx1">
              <a:lumMod val="75000"/>
              <a:lumOff val="25000"/>
            </a:schemeClr>
          </a:solidFill>
          <a:ln>
            <a:solidFill>
              <a:srgbClr val="F7F7F0"/>
            </a:solidFill>
          </a:ln>
        </p:spPr>
        <p:style>
          <a:lnRef idx="2">
            <a:schemeClr val="accent1">
              <a:shade val="50000"/>
            </a:schemeClr>
          </a:lnRef>
          <a:fillRef idx="1">
            <a:schemeClr val="accent1"/>
          </a:fillRef>
          <a:effectRef idx="0">
            <a:schemeClr val="accent1"/>
          </a:effectRef>
          <a:fontRef idx="minor">
            <a:schemeClr val="lt1"/>
          </a:fontRef>
        </p:style>
        <p:txBody>
          <a:bodyPr lIns="68681" tIns="34340" rIns="68681" bIns="34340" rtlCol="0" anchor="ctr"/>
          <a:lstStyle/>
          <a:p>
            <a:pPr algn="ctr"/>
            <a:endParaRPr lang="en-US" sz="1400" b="1">
              <a:latin typeface="微软雅黑" panose="020B0503020204020204" pitchFamily="34" charset="-122"/>
              <a:ea typeface="微软雅黑" panose="020B0503020204020204" pitchFamily="34" charset="-122"/>
            </a:endParaRPr>
          </a:p>
        </p:txBody>
      </p:sp>
      <p:sp>
        <p:nvSpPr>
          <p:cNvPr id="70" name="Right Arrow 2"/>
          <p:cNvSpPr/>
          <p:nvPr/>
        </p:nvSpPr>
        <p:spPr>
          <a:xfrm>
            <a:off x="982535" y="2715766"/>
            <a:ext cx="2570499" cy="887006"/>
          </a:xfrm>
          <a:prstGeom prst="rightArrow">
            <a:avLst/>
          </a:prstGeom>
          <a:solidFill>
            <a:schemeClr val="tx1">
              <a:lumMod val="65000"/>
              <a:lumOff val="35000"/>
            </a:schemeClr>
          </a:solidFill>
          <a:ln>
            <a:solidFill>
              <a:srgbClr val="F7F7F0"/>
            </a:solidFill>
          </a:ln>
        </p:spPr>
        <p:style>
          <a:lnRef idx="2">
            <a:schemeClr val="accent1">
              <a:shade val="50000"/>
            </a:schemeClr>
          </a:lnRef>
          <a:fillRef idx="1">
            <a:schemeClr val="accent1"/>
          </a:fillRef>
          <a:effectRef idx="0">
            <a:schemeClr val="accent1"/>
          </a:effectRef>
          <a:fontRef idx="minor">
            <a:schemeClr val="lt1"/>
          </a:fontRef>
        </p:style>
        <p:txBody>
          <a:bodyPr lIns="68681" tIns="34340" rIns="68681" bIns="34340" rtlCol="0" anchor="ctr"/>
          <a:lstStyle/>
          <a:p>
            <a:pPr algn="ctr"/>
            <a:endParaRPr lang="en-US" b="1">
              <a:latin typeface="微软雅黑" panose="020B0503020204020204" pitchFamily="34" charset="-122"/>
              <a:ea typeface="微软雅黑" panose="020B0503020204020204" pitchFamily="34" charset="-122"/>
            </a:endParaRPr>
          </a:p>
        </p:txBody>
      </p:sp>
      <p:sp>
        <p:nvSpPr>
          <p:cNvPr id="71" name="TextBox 25"/>
          <p:cNvSpPr txBox="1"/>
          <p:nvPr/>
        </p:nvSpPr>
        <p:spPr>
          <a:xfrm>
            <a:off x="1098146" y="2960789"/>
            <a:ext cx="1765197" cy="346350"/>
          </a:xfrm>
          <a:prstGeom prst="rect">
            <a:avLst/>
          </a:prstGeom>
          <a:noFill/>
        </p:spPr>
        <p:txBody>
          <a:bodyPr wrap="square" lIns="68681" tIns="34340" rIns="68681" bIns="34340" rtlCol="0">
            <a:spAutoFit/>
          </a:bodyPr>
          <a:lstStyle/>
          <a:p>
            <a:pPr algn="ctr"/>
            <a:r>
              <a:rPr lang="zh-CN" altLang="en-US" b="1" dirty="0">
                <a:solidFill>
                  <a:srgbClr val="F7F7F0"/>
                </a:solidFill>
                <a:latin typeface="微软雅黑" panose="020B0503020204020204" pitchFamily="34" charset="-122"/>
                <a:ea typeface="微软雅黑" panose="020B0503020204020204" pitchFamily="34" charset="-122"/>
              </a:rPr>
              <a:t>语言情感判断</a:t>
            </a:r>
            <a:endParaRPr lang="en-US" b="1" dirty="0">
              <a:solidFill>
                <a:srgbClr val="F7F7F0"/>
              </a:solidFill>
              <a:latin typeface="微软雅黑" panose="020B0503020204020204" pitchFamily="34" charset="-122"/>
              <a:ea typeface="微软雅黑" panose="020B0503020204020204" pitchFamily="34" charset="-122"/>
            </a:endParaRPr>
          </a:p>
        </p:txBody>
      </p:sp>
      <p:sp>
        <p:nvSpPr>
          <p:cNvPr id="72" name="TextBox 26"/>
          <p:cNvSpPr txBox="1"/>
          <p:nvPr/>
        </p:nvSpPr>
        <p:spPr>
          <a:xfrm>
            <a:off x="3549721" y="2960789"/>
            <a:ext cx="1765197" cy="346350"/>
          </a:xfrm>
          <a:prstGeom prst="rect">
            <a:avLst/>
          </a:prstGeom>
          <a:noFill/>
        </p:spPr>
        <p:txBody>
          <a:bodyPr wrap="square" lIns="68681" tIns="34340" rIns="68681" bIns="34340" rtlCol="0">
            <a:spAutoFit/>
          </a:bodyPr>
          <a:lstStyle/>
          <a:p>
            <a:pPr algn="ctr"/>
            <a:r>
              <a:rPr lang="zh-CN" altLang="en-US" b="1" dirty="0">
                <a:solidFill>
                  <a:srgbClr val="F7F7F0"/>
                </a:solidFill>
                <a:latin typeface="微软雅黑" panose="020B0503020204020204" pitchFamily="34" charset="-122"/>
                <a:ea typeface="微软雅黑" panose="020B0503020204020204" pitchFamily="34" charset="-122"/>
              </a:rPr>
              <a:t>情绪值赋分</a:t>
            </a:r>
            <a:endParaRPr lang="en-US" altLang="zh-CN" b="1" dirty="0">
              <a:solidFill>
                <a:srgbClr val="F7F7F0"/>
              </a:solidFill>
              <a:latin typeface="微软雅黑" panose="020B0503020204020204" pitchFamily="34" charset="-122"/>
              <a:ea typeface="微软雅黑" panose="020B0503020204020204" pitchFamily="34" charset="-122"/>
            </a:endParaRPr>
          </a:p>
        </p:txBody>
      </p:sp>
      <p:sp>
        <p:nvSpPr>
          <p:cNvPr id="73" name="TextBox 27"/>
          <p:cNvSpPr txBox="1"/>
          <p:nvPr/>
        </p:nvSpPr>
        <p:spPr>
          <a:xfrm>
            <a:off x="5451268" y="2960789"/>
            <a:ext cx="1765197" cy="346350"/>
          </a:xfrm>
          <a:prstGeom prst="rect">
            <a:avLst/>
          </a:prstGeom>
          <a:noFill/>
        </p:spPr>
        <p:txBody>
          <a:bodyPr wrap="square" lIns="68681" tIns="34340" rIns="68681" bIns="34340" rtlCol="0">
            <a:spAutoFit/>
          </a:bodyPr>
          <a:lstStyle/>
          <a:p>
            <a:pPr algn="ctr"/>
            <a:r>
              <a:rPr lang="zh-CN" altLang="en-US" b="1" dirty="0">
                <a:solidFill>
                  <a:srgbClr val="F7F7F0"/>
                </a:solidFill>
                <a:latin typeface="微软雅黑" panose="020B0503020204020204" pitchFamily="34" charset="-122"/>
                <a:ea typeface="微软雅黑" panose="020B0503020204020204" pitchFamily="34" charset="-122"/>
              </a:rPr>
              <a:t>计算情感指数</a:t>
            </a:r>
            <a:endParaRPr lang="en-US" altLang="zh-CN" b="1" dirty="0">
              <a:solidFill>
                <a:srgbClr val="F7F7F0"/>
              </a:solidFill>
              <a:latin typeface="微软雅黑" panose="020B0503020204020204" pitchFamily="34" charset="-122"/>
              <a:ea typeface="微软雅黑" panose="020B0503020204020204" pitchFamily="34" charset="-122"/>
            </a:endParaRPr>
          </a:p>
        </p:txBody>
      </p:sp>
      <p:sp>
        <p:nvSpPr>
          <p:cNvPr id="74" name="圆角矩形 73"/>
          <p:cNvSpPr/>
          <p:nvPr/>
        </p:nvSpPr>
        <p:spPr>
          <a:xfrm>
            <a:off x="772867" y="3654435"/>
            <a:ext cx="2769231" cy="3600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007CD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突发</a:t>
            </a:r>
            <a:r>
              <a:rPr lang="en-US" altLang="zh-CN" sz="2000" b="1" dirty="0">
                <a:solidFill>
                  <a:srgbClr val="007CD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a:t>
            </a:r>
            <a:r>
              <a:rPr lang="zh-CN" altLang="en-US" sz="2000" b="1" dirty="0">
                <a:solidFill>
                  <a:srgbClr val="007CD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焦点</a:t>
            </a:r>
            <a:r>
              <a:rPr lang="en-US" altLang="zh-CN" sz="2000" b="1" dirty="0">
                <a:solidFill>
                  <a:srgbClr val="007CD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a:t>
            </a:r>
            <a:r>
              <a:rPr lang="zh-CN" altLang="en-US" sz="2000" b="1" dirty="0">
                <a:solidFill>
                  <a:srgbClr val="007CD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事件分析：</a:t>
            </a:r>
          </a:p>
        </p:txBody>
      </p:sp>
      <p:sp>
        <p:nvSpPr>
          <p:cNvPr id="75" name="Right Arrow 30"/>
          <p:cNvSpPr/>
          <p:nvPr/>
        </p:nvSpPr>
        <p:spPr>
          <a:xfrm>
            <a:off x="5198283" y="4000562"/>
            <a:ext cx="2243102" cy="852534"/>
          </a:xfrm>
          <a:prstGeom prst="rightArrow">
            <a:avLst/>
          </a:prstGeom>
          <a:solidFill>
            <a:schemeClr val="tx1">
              <a:lumMod val="85000"/>
              <a:lumOff val="15000"/>
            </a:schemeClr>
          </a:solidFill>
          <a:ln>
            <a:solidFill>
              <a:srgbClr val="F7F7F0"/>
            </a:solidFill>
          </a:ln>
        </p:spPr>
        <p:style>
          <a:lnRef idx="2">
            <a:schemeClr val="accent1">
              <a:shade val="50000"/>
            </a:schemeClr>
          </a:lnRef>
          <a:fillRef idx="1">
            <a:schemeClr val="accent1"/>
          </a:fillRef>
          <a:effectRef idx="0">
            <a:schemeClr val="accent1"/>
          </a:effectRef>
          <a:fontRef idx="minor">
            <a:schemeClr val="lt1"/>
          </a:fontRef>
        </p:style>
        <p:txBody>
          <a:bodyPr lIns="68681" tIns="34340" rIns="68681" bIns="34340" rtlCol="0" anchor="ctr"/>
          <a:lstStyle/>
          <a:p>
            <a:pPr algn="ctr"/>
            <a:endParaRPr lang="en-US" sz="1400" b="1">
              <a:latin typeface="微软雅黑" panose="020B0503020204020204" pitchFamily="34" charset="-122"/>
              <a:ea typeface="微软雅黑" panose="020B0503020204020204" pitchFamily="34" charset="-122"/>
            </a:endParaRPr>
          </a:p>
        </p:txBody>
      </p:sp>
      <p:sp>
        <p:nvSpPr>
          <p:cNvPr id="76" name="Right Arrow 29"/>
          <p:cNvSpPr/>
          <p:nvPr/>
        </p:nvSpPr>
        <p:spPr>
          <a:xfrm>
            <a:off x="3308612" y="4000562"/>
            <a:ext cx="2243102" cy="852534"/>
          </a:xfrm>
          <a:prstGeom prst="rightArrow">
            <a:avLst/>
          </a:prstGeom>
          <a:solidFill>
            <a:schemeClr val="tx1">
              <a:lumMod val="75000"/>
              <a:lumOff val="25000"/>
            </a:schemeClr>
          </a:solidFill>
          <a:ln>
            <a:solidFill>
              <a:srgbClr val="F7F7F0"/>
            </a:solidFill>
          </a:ln>
        </p:spPr>
        <p:style>
          <a:lnRef idx="2">
            <a:schemeClr val="accent1">
              <a:shade val="50000"/>
            </a:schemeClr>
          </a:lnRef>
          <a:fillRef idx="1">
            <a:schemeClr val="accent1"/>
          </a:fillRef>
          <a:effectRef idx="0">
            <a:schemeClr val="accent1"/>
          </a:effectRef>
          <a:fontRef idx="minor">
            <a:schemeClr val="lt1"/>
          </a:fontRef>
        </p:style>
        <p:txBody>
          <a:bodyPr lIns="68681" tIns="34340" rIns="68681" bIns="34340" rtlCol="0" anchor="ctr"/>
          <a:lstStyle/>
          <a:p>
            <a:pPr algn="ctr"/>
            <a:endParaRPr lang="en-US" sz="1400" b="1">
              <a:latin typeface="微软雅黑" panose="020B0503020204020204" pitchFamily="34" charset="-122"/>
              <a:ea typeface="微软雅黑" panose="020B0503020204020204" pitchFamily="34" charset="-122"/>
            </a:endParaRPr>
          </a:p>
        </p:txBody>
      </p:sp>
      <p:sp>
        <p:nvSpPr>
          <p:cNvPr id="77" name="Right Arrow 2"/>
          <p:cNvSpPr/>
          <p:nvPr/>
        </p:nvSpPr>
        <p:spPr>
          <a:xfrm>
            <a:off x="971600" y="3989000"/>
            <a:ext cx="2570499" cy="887006"/>
          </a:xfrm>
          <a:prstGeom prst="rightArrow">
            <a:avLst/>
          </a:prstGeom>
          <a:solidFill>
            <a:schemeClr val="tx1">
              <a:lumMod val="65000"/>
              <a:lumOff val="35000"/>
            </a:schemeClr>
          </a:solidFill>
          <a:ln>
            <a:solidFill>
              <a:srgbClr val="F7F7F0"/>
            </a:solidFill>
          </a:ln>
        </p:spPr>
        <p:style>
          <a:lnRef idx="2">
            <a:schemeClr val="accent1">
              <a:shade val="50000"/>
            </a:schemeClr>
          </a:lnRef>
          <a:fillRef idx="1">
            <a:schemeClr val="accent1"/>
          </a:fillRef>
          <a:effectRef idx="0">
            <a:schemeClr val="accent1"/>
          </a:effectRef>
          <a:fontRef idx="minor">
            <a:schemeClr val="lt1"/>
          </a:fontRef>
        </p:style>
        <p:txBody>
          <a:bodyPr lIns="68681" tIns="34340" rIns="68681" bIns="34340" rtlCol="0" anchor="ctr"/>
          <a:lstStyle/>
          <a:p>
            <a:pPr algn="ctr"/>
            <a:endParaRPr lang="en-US" b="1">
              <a:latin typeface="微软雅黑" panose="020B0503020204020204" pitchFamily="34" charset="-122"/>
              <a:ea typeface="微软雅黑" panose="020B0503020204020204" pitchFamily="34" charset="-122"/>
            </a:endParaRPr>
          </a:p>
        </p:txBody>
      </p:sp>
      <p:sp>
        <p:nvSpPr>
          <p:cNvPr id="78" name="TextBox 25"/>
          <p:cNvSpPr txBox="1"/>
          <p:nvPr/>
        </p:nvSpPr>
        <p:spPr>
          <a:xfrm>
            <a:off x="1086443" y="4288995"/>
            <a:ext cx="1765197" cy="284794"/>
          </a:xfrm>
          <a:prstGeom prst="rect">
            <a:avLst/>
          </a:prstGeom>
          <a:noFill/>
        </p:spPr>
        <p:txBody>
          <a:bodyPr wrap="square" lIns="68681" tIns="34340" rIns="68681" bIns="34340" rtlCol="0">
            <a:spAutoFit/>
          </a:bodyPr>
          <a:lstStyle/>
          <a:p>
            <a:pPr algn="ctr"/>
            <a:r>
              <a:rPr lang="zh-CN" altLang="en-US" sz="1400" b="1" dirty="0">
                <a:solidFill>
                  <a:srgbClr val="F7F7F0"/>
                </a:solidFill>
                <a:latin typeface="微软雅黑" panose="020B0503020204020204" pitchFamily="34" charset="-122"/>
                <a:ea typeface="微软雅黑" panose="020B0503020204020204" pitchFamily="34" charset="-122"/>
              </a:rPr>
              <a:t>用户发言量异常发现</a:t>
            </a:r>
            <a:endParaRPr lang="en-US" sz="1400" b="1" dirty="0">
              <a:solidFill>
                <a:srgbClr val="F7F7F0"/>
              </a:solidFill>
              <a:latin typeface="微软雅黑" panose="020B0503020204020204" pitchFamily="34" charset="-122"/>
              <a:ea typeface="微软雅黑" panose="020B0503020204020204" pitchFamily="34" charset="-122"/>
            </a:endParaRPr>
          </a:p>
        </p:txBody>
      </p:sp>
      <p:sp>
        <p:nvSpPr>
          <p:cNvPr id="79" name="TextBox 26"/>
          <p:cNvSpPr txBox="1"/>
          <p:nvPr/>
        </p:nvSpPr>
        <p:spPr>
          <a:xfrm>
            <a:off x="3465514" y="4288995"/>
            <a:ext cx="1765197" cy="284794"/>
          </a:xfrm>
          <a:prstGeom prst="rect">
            <a:avLst/>
          </a:prstGeom>
          <a:noFill/>
        </p:spPr>
        <p:txBody>
          <a:bodyPr wrap="square" lIns="68681" tIns="34340" rIns="68681" bIns="34340" rtlCol="0">
            <a:spAutoFit/>
          </a:bodyPr>
          <a:lstStyle/>
          <a:p>
            <a:pPr algn="ctr"/>
            <a:r>
              <a:rPr lang="zh-CN" altLang="en-US" sz="1400" b="1" dirty="0">
                <a:solidFill>
                  <a:srgbClr val="F7F7F0"/>
                </a:solidFill>
                <a:latin typeface="微软雅黑" panose="020B0503020204020204" pitchFamily="34" charset="-122"/>
                <a:ea typeface="微软雅黑" panose="020B0503020204020204" pitchFamily="34" charset="-122"/>
              </a:rPr>
              <a:t>情绪波动情况分析</a:t>
            </a:r>
            <a:endParaRPr lang="en-US" altLang="zh-CN" sz="1400" b="1" dirty="0">
              <a:solidFill>
                <a:srgbClr val="F7F7F0"/>
              </a:solidFill>
              <a:latin typeface="微软雅黑" panose="020B0503020204020204" pitchFamily="34" charset="-122"/>
              <a:ea typeface="微软雅黑" panose="020B0503020204020204" pitchFamily="34" charset="-122"/>
            </a:endParaRPr>
          </a:p>
        </p:txBody>
      </p:sp>
      <p:sp>
        <p:nvSpPr>
          <p:cNvPr id="80" name="TextBox 27"/>
          <p:cNvSpPr txBox="1"/>
          <p:nvPr/>
        </p:nvSpPr>
        <p:spPr>
          <a:xfrm>
            <a:off x="5442526" y="4288995"/>
            <a:ext cx="1765197" cy="284794"/>
          </a:xfrm>
          <a:prstGeom prst="rect">
            <a:avLst/>
          </a:prstGeom>
          <a:noFill/>
        </p:spPr>
        <p:txBody>
          <a:bodyPr wrap="square" lIns="68681" tIns="34340" rIns="68681" bIns="34340" rtlCol="0">
            <a:spAutoFit/>
          </a:bodyPr>
          <a:lstStyle/>
          <a:p>
            <a:pPr algn="ctr"/>
            <a:r>
              <a:rPr lang="zh-CN" altLang="en-US" sz="1400" b="1" dirty="0">
                <a:solidFill>
                  <a:srgbClr val="F7F7F0"/>
                </a:solidFill>
                <a:latin typeface="微软雅黑" panose="020B0503020204020204" pitchFamily="34" charset="-122"/>
                <a:ea typeface="微软雅黑" panose="020B0503020204020204" pitchFamily="34" charset="-122"/>
              </a:rPr>
              <a:t>挖掘突发事件缘由</a:t>
            </a:r>
            <a:endParaRPr lang="en-US" altLang="zh-CN" sz="1400" b="1" dirty="0">
              <a:solidFill>
                <a:srgbClr val="F7F7F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5576952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技术实施</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8" name="组合 37"/>
          <p:cNvGrpSpPr/>
          <p:nvPr/>
        </p:nvGrpSpPr>
        <p:grpSpPr>
          <a:xfrm>
            <a:off x="479490" y="809261"/>
            <a:ext cx="2724358" cy="407417"/>
            <a:chOff x="479490" y="818527"/>
            <a:chExt cx="2724358" cy="407417"/>
          </a:xfrm>
        </p:grpSpPr>
        <p:sp>
          <p:nvSpPr>
            <p:cNvPr id="39" name="矩形 38"/>
            <p:cNvSpPr/>
            <p:nvPr/>
          </p:nvSpPr>
          <p:spPr>
            <a:xfrm>
              <a:off x="479490" y="818527"/>
              <a:ext cx="2724358" cy="40741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b="1" dirty="0">
                  <a:solidFill>
                    <a:srgbClr val="007CD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关键技术</a:t>
              </a:r>
              <a:r>
                <a:rPr lang="en-US" altLang="zh-CN" sz="2000" b="1" dirty="0">
                  <a:solidFill>
                    <a:srgbClr val="007CD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000" b="1" dirty="0">
                  <a:solidFill>
                    <a:srgbClr val="007CD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预处理 </a:t>
              </a:r>
            </a:p>
          </p:txBody>
        </p:sp>
        <p:sp>
          <p:nvSpPr>
            <p:cNvPr id="40" name="五角星 39"/>
            <p:cNvSpPr/>
            <p:nvPr/>
          </p:nvSpPr>
          <p:spPr>
            <a:xfrm>
              <a:off x="479491" y="917819"/>
              <a:ext cx="191021" cy="208831"/>
            </a:xfrm>
            <a:prstGeom prst="star5">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0"/>
            <a:ext cx="1819132" cy="605383"/>
          </a:xfrm>
          <a:prstGeom prst="rect">
            <a:avLst/>
          </a:prstGeom>
        </p:spPr>
      </p:pic>
      <p:sp>
        <p:nvSpPr>
          <p:cNvPr id="2" name="圆角矩形 1"/>
          <p:cNvSpPr/>
          <p:nvPr/>
        </p:nvSpPr>
        <p:spPr>
          <a:xfrm>
            <a:off x="467544" y="1948045"/>
            <a:ext cx="1240511" cy="62308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原始文本</a:t>
            </a:r>
          </a:p>
        </p:txBody>
      </p:sp>
      <p:sp>
        <p:nvSpPr>
          <p:cNvPr id="43" name="圆角矩形 42"/>
          <p:cNvSpPr/>
          <p:nvPr/>
        </p:nvSpPr>
        <p:spPr>
          <a:xfrm>
            <a:off x="7164288" y="1928747"/>
            <a:ext cx="1584176" cy="64238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分词</a:t>
            </a:r>
            <a:endParaRPr lang="en-US" altLang="zh-CN" b="1" dirty="0">
              <a:solidFill>
                <a:schemeClr val="tx1"/>
              </a:solidFill>
              <a:latin typeface="微软雅黑" panose="020B0503020204020204" pitchFamily="34" charset="-122"/>
              <a:ea typeface="微软雅黑" panose="020B0503020204020204" pitchFamily="34" charset="-122"/>
            </a:endParaRPr>
          </a:p>
          <a:p>
            <a:pPr algn="ctr"/>
            <a:r>
              <a:rPr lang="zh-CN" altLang="en-US" b="1" dirty="0">
                <a:solidFill>
                  <a:schemeClr val="tx1"/>
                </a:solidFill>
                <a:latin typeface="微软雅黑" panose="020B0503020204020204" pitchFamily="34" charset="-122"/>
                <a:ea typeface="微软雅黑" panose="020B0503020204020204" pitchFamily="34" charset="-122"/>
              </a:rPr>
              <a:t>去除停用词</a:t>
            </a:r>
          </a:p>
        </p:txBody>
      </p:sp>
      <p:sp>
        <p:nvSpPr>
          <p:cNvPr id="4" name="右箭头 3"/>
          <p:cNvSpPr/>
          <p:nvPr/>
        </p:nvSpPr>
        <p:spPr>
          <a:xfrm>
            <a:off x="1835696" y="2105048"/>
            <a:ext cx="576064" cy="360038"/>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2188640" y="2715766"/>
            <a:ext cx="2160240" cy="1569660"/>
          </a:xfrm>
          <a:prstGeom prst="rect">
            <a:avLst/>
          </a:prstGeom>
          <a:noFill/>
        </p:spPr>
        <p:txBody>
          <a:bodyPr wrap="square" rtlCol="0">
            <a:spAutoFit/>
          </a:bodyPr>
          <a:lstStyle/>
          <a:p>
            <a:pPr marL="171450" indent="-171450">
              <a:buFont typeface="Arial" panose="020B0604020202020204" pitchFamily="34" charset="0"/>
              <a:buChar char="•"/>
            </a:pPr>
            <a:r>
              <a:rPr lang="zh-CN" altLang="en-US" sz="1200" b="1" dirty="0">
                <a:latin typeface="微软雅黑" panose="020B0503020204020204" pitchFamily="34" charset="-122"/>
                <a:ea typeface="微软雅黑" panose="020B0503020204020204" pitchFamily="34" charset="-122"/>
              </a:rPr>
              <a:t>过滤包含链接的数据，如</a:t>
            </a:r>
            <a:r>
              <a:rPr lang="en-US" altLang="zh-CN" sz="1200" b="1" dirty="0" err="1">
                <a:latin typeface="微软雅黑" panose="020B0503020204020204" pitchFamily="34" charset="-122"/>
                <a:ea typeface="微软雅黑" panose="020B0503020204020204" pitchFamily="34" charset="-122"/>
              </a:rPr>
              <a:t>roomlink</a:t>
            </a:r>
            <a:r>
              <a:rPr lang="en-US" altLang="zh-CN" sz="1200" b="1" dirty="0">
                <a:latin typeface="微软雅黑" panose="020B0503020204020204" pitchFamily="34" charset="-122"/>
                <a:ea typeface="微软雅黑" panose="020B0503020204020204" pitchFamily="34" charset="-122"/>
              </a:rPr>
              <a:t>, </a:t>
            </a:r>
            <a:r>
              <a:rPr lang="en-US" altLang="zh-CN" sz="1200" b="1" dirty="0" err="1">
                <a:latin typeface="微软雅黑" panose="020B0503020204020204" pitchFamily="34" charset="-122"/>
                <a:ea typeface="微软雅黑" panose="020B0503020204020204" pitchFamily="34" charset="-122"/>
              </a:rPr>
              <a:t>grouplink</a:t>
            </a:r>
            <a:r>
              <a:rPr lang="en-US" altLang="zh-CN" sz="1200" b="1" dirty="0">
                <a:latin typeface="微软雅黑" panose="020B0503020204020204" pitchFamily="34" charset="-122"/>
                <a:ea typeface="微软雅黑" panose="020B0503020204020204" pitchFamily="34" charset="-122"/>
              </a:rPr>
              <a:t>, http://...</a:t>
            </a:r>
            <a:r>
              <a:rPr lang="zh-CN" altLang="en-US" sz="1200" b="1" dirty="0">
                <a:latin typeface="微软雅黑" panose="020B0503020204020204" pitchFamily="34" charset="-122"/>
                <a:ea typeface="微软雅黑" panose="020B0503020204020204" pitchFamily="34" charset="-122"/>
              </a:rPr>
              <a:t>；</a:t>
            </a:r>
            <a:endParaRPr lang="en-US" altLang="zh-CN" sz="1200" b="1"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b="1" dirty="0">
                <a:latin typeface="微软雅黑" panose="020B0503020204020204" pitchFamily="34" charset="-122"/>
                <a:ea typeface="微软雅黑" panose="020B0503020204020204" pitchFamily="34" charset="-122"/>
              </a:rPr>
              <a:t>去除评论中包含的表情；</a:t>
            </a:r>
            <a:endParaRPr lang="en-US" altLang="zh-CN" sz="1200" b="1"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b="1" dirty="0">
                <a:latin typeface="微软雅黑" panose="020B0503020204020204" pitchFamily="34" charset="-122"/>
                <a:ea typeface="微软雅黑" panose="020B0503020204020204" pitchFamily="34" charset="-122"/>
              </a:rPr>
              <a:t>过滤评论文字数量大于</a:t>
            </a:r>
            <a:r>
              <a:rPr lang="en-US" altLang="zh-CN" sz="1200" b="1" dirty="0">
                <a:latin typeface="微软雅黑" panose="020B0503020204020204" pitchFamily="34" charset="-122"/>
                <a:ea typeface="微软雅黑" panose="020B0503020204020204" pitchFamily="34" charset="-122"/>
              </a:rPr>
              <a:t>50</a:t>
            </a:r>
            <a:r>
              <a:rPr lang="zh-CN" altLang="en-US" sz="1200" b="1" dirty="0">
                <a:latin typeface="微软雅黑" panose="020B0503020204020204" pitchFamily="34" charset="-122"/>
                <a:ea typeface="微软雅黑" panose="020B0503020204020204" pitchFamily="34" charset="-122"/>
              </a:rPr>
              <a:t>字（广告）的数据记录；</a:t>
            </a:r>
            <a:endParaRPr lang="en-US" altLang="zh-CN" sz="1200" b="1"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b="1" dirty="0">
                <a:latin typeface="微软雅黑" panose="020B0503020204020204" pitchFamily="34" charset="-122"/>
                <a:ea typeface="微软雅黑" panose="020B0503020204020204" pitchFamily="34" charset="-122"/>
              </a:rPr>
              <a:t>过滤评论文字为空的数据；</a:t>
            </a:r>
            <a:endParaRPr lang="en-US" altLang="zh-CN" sz="1200" b="1"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b="1" dirty="0">
                <a:latin typeface="微软雅黑" panose="020B0503020204020204" pitchFamily="34" charset="-122"/>
                <a:ea typeface="微软雅黑" panose="020B0503020204020204" pitchFamily="34" charset="-122"/>
              </a:rPr>
              <a:t>其他特殊情况</a:t>
            </a:r>
            <a:r>
              <a:rPr lang="en-US" altLang="zh-CN" sz="1200" b="1" dirty="0">
                <a:latin typeface="微软雅黑" panose="020B0503020204020204" pitchFamily="34" charset="-122"/>
                <a:ea typeface="微软雅黑" panose="020B0503020204020204" pitchFamily="34" charset="-122"/>
              </a:rPr>
              <a:t>…</a:t>
            </a:r>
            <a:endParaRPr lang="zh-CN" altLang="en-US" sz="1200" b="1" dirty="0">
              <a:latin typeface="微软雅黑" panose="020B0503020204020204" pitchFamily="34" charset="-122"/>
              <a:ea typeface="微软雅黑" panose="020B0503020204020204" pitchFamily="34" charset="-122"/>
            </a:endParaRPr>
          </a:p>
        </p:txBody>
      </p:sp>
      <p:sp>
        <p:nvSpPr>
          <p:cNvPr id="48" name="圆角矩形 47"/>
          <p:cNvSpPr/>
          <p:nvPr/>
        </p:nvSpPr>
        <p:spPr>
          <a:xfrm>
            <a:off x="2555776" y="1944552"/>
            <a:ext cx="1368152" cy="64238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数据清洗</a:t>
            </a:r>
          </a:p>
        </p:txBody>
      </p:sp>
      <p:sp>
        <p:nvSpPr>
          <p:cNvPr id="44" name="文本框 43"/>
          <p:cNvSpPr txBox="1"/>
          <p:nvPr/>
        </p:nvSpPr>
        <p:spPr>
          <a:xfrm>
            <a:off x="7164288" y="2715766"/>
            <a:ext cx="1656184" cy="1569660"/>
          </a:xfrm>
          <a:prstGeom prst="rect">
            <a:avLst/>
          </a:prstGeom>
          <a:noFill/>
        </p:spPr>
        <p:txBody>
          <a:bodyPr wrap="square" rtlCol="0">
            <a:spAutoFit/>
          </a:bodyPr>
          <a:lstStyle/>
          <a:p>
            <a:pPr marL="285750" indent="-285750">
              <a:buFont typeface="Arial" panose="020B0604020202020204" pitchFamily="34" charset="0"/>
              <a:buChar char="•"/>
            </a:pPr>
            <a:r>
              <a:rPr lang="zh-CN" altLang="en-US" sz="1200" b="1" dirty="0">
                <a:latin typeface="微软雅黑" panose="020B0503020204020204" pitchFamily="34" charset="-122"/>
                <a:ea typeface="微软雅黑" panose="020B0503020204020204" pitchFamily="34" charset="-122"/>
              </a:rPr>
              <a:t>分词词库的扩充（手工）；</a:t>
            </a:r>
            <a:endParaRPr lang="en-US" altLang="zh-CN" sz="12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200" b="1" dirty="0">
                <a:latin typeface="微软雅黑" panose="020B0503020204020204" pitchFamily="34" charset="-122"/>
                <a:ea typeface="微软雅黑" panose="020B0503020204020204" pitchFamily="34" charset="-122"/>
              </a:rPr>
              <a:t>停用词表的扩充（手工）；</a:t>
            </a:r>
            <a:endParaRPr lang="en-US" altLang="zh-CN" sz="12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200" b="1" dirty="0">
                <a:latin typeface="微软雅黑" panose="020B0503020204020204" pitchFamily="34" charset="-122"/>
                <a:ea typeface="微软雅黑" panose="020B0503020204020204" pitchFamily="34" charset="-122"/>
              </a:rPr>
              <a:t>积累部分游戏专用词汇以及停用词汇</a:t>
            </a:r>
            <a:endParaRPr lang="en-US" altLang="zh-CN" sz="12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1200" b="1" dirty="0">
              <a:latin typeface="微软雅黑" panose="020B0503020204020204" pitchFamily="34" charset="-122"/>
              <a:ea typeface="微软雅黑" panose="020B0503020204020204" pitchFamily="34" charset="-122"/>
            </a:endParaRPr>
          </a:p>
        </p:txBody>
      </p:sp>
      <p:sp>
        <p:nvSpPr>
          <p:cNvPr id="50" name="圆角矩形 49"/>
          <p:cNvSpPr/>
          <p:nvPr/>
        </p:nvSpPr>
        <p:spPr>
          <a:xfrm>
            <a:off x="4860032" y="1951878"/>
            <a:ext cx="1368152" cy="64238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数据提取</a:t>
            </a:r>
          </a:p>
        </p:txBody>
      </p:sp>
      <p:sp>
        <p:nvSpPr>
          <p:cNvPr id="55" name="右箭头 54"/>
          <p:cNvSpPr/>
          <p:nvPr/>
        </p:nvSpPr>
        <p:spPr>
          <a:xfrm>
            <a:off x="4056441" y="2085723"/>
            <a:ext cx="576064" cy="360038"/>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56" name="右箭头 55"/>
          <p:cNvSpPr/>
          <p:nvPr/>
        </p:nvSpPr>
        <p:spPr>
          <a:xfrm>
            <a:off x="6372200" y="2109232"/>
            <a:ext cx="576064" cy="360038"/>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4644008" y="2715766"/>
            <a:ext cx="1872208" cy="1015663"/>
          </a:xfrm>
          <a:prstGeom prst="rect">
            <a:avLst/>
          </a:prstGeom>
          <a:noFill/>
        </p:spPr>
        <p:txBody>
          <a:bodyPr wrap="square" rtlCol="0">
            <a:spAutoFit/>
          </a:bodyPr>
          <a:lstStyle/>
          <a:p>
            <a:pPr marL="285750" indent="-285750">
              <a:buFont typeface="Arial" panose="020B0604020202020204" pitchFamily="34" charset="0"/>
              <a:buChar char="•"/>
            </a:pPr>
            <a:r>
              <a:rPr lang="zh-CN" altLang="en-US" sz="1200" b="1" dirty="0">
                <a:latin typeface="微软雅黑" panose="020B0503020204020204" pitchFamily="34" charset="-122"/>
                <a:ea typeface="微软雅黑" panose="020B0503020204020204" pitchFamily="34" charset="-122"/>
              </a:rPr>
              <a:t>提取</a:t>
            </a:r>
            <a:r>
              <a:rPr lang="en-US" altLang="zh-CN" sz="1200" b="1" dirty="0" err="1">
                <a:latin typeface="微软雅黑" panose="020B0503020204020204" pitchFamily="34" charset="-122"/>
                <a:ea typeface="微软雅黑" panose="020B0503020204020204" pitchFamily="34" charset="-122"/>
              </a:rPr>
              <a:t>datetime,urs,uid</a:t>
            </a:r>
            <a:r>
              <a:rPr lang="en-US" altLang="zh-CN" sz="1200" b="1" dirty="0">
                <a:latin typeface="微软雅黑" panose="020B0503020204020204" pitchFamily="34" charset="-122"/>
                <a:ea typeface="微软雅黑" panose="020B0503020204020204" pitchFamily="34" charset="-122"/>
              </a:rPr>
              <a:t>, </a:t>
            </a:r>
            <a:r>
              <a:rPr lang="en-US" altLang="zh-CN" sz="1200" b="1" dirty="0" err="1">
                <a:latin typeface="微软雅黑" panose="020B0503020204020204" pitchFamily="34" charset="-122"/>
                <a:ea typeface="微软雅黑" panose="020B0503020204020204" pitchFamily="34" charset="-122"/>
              </a:rPr>
              <a:t>cid</a:t>
            </a:r>
            <a:r>
              <a:rPr lang="en-US" altLang="zh-CN" sz="1200" b="1" dirty="0">
                <a:latin typeface="微软雅黑" panose="020B0503020204020204" pitchFamily="34" charset="-122"/>
                <a:ea typeface="微软雅黑" panose="020B0503020204020204" pitchFamily="34" charset="-122"/>
              </a:rPr>
              <a:t>, </a:t>
            </a:r>
            <a:r>
              <a:rPr lang="en-US" altLang="zh-CN" sz="1200" b="1" dirty="0" err="1">
                <a:latin typeface="微软雅黑" panose="020B0503020204020204" pitchFamily="34" charset="-122"/>
                <a:ea typeface="微软雅黑" panose="020B0503020204020204" pitchFamily="34" charset="-122"/>
              </a:rPr>
              <a:t>roomid</a:t>
            </a:r>
            <a:r>
              <a:rPr lang="en-US" altLang="zh-CN" sz="1200" b="1" dirty="0">
                <a:latin typeface="微软雅黑" panose="020B0503020204020204" pitchFamily="34" charset="-122"/>
                <a:ea typeface="微软雅黑" panose="020B0503020204020204" pitchFamily="34" charset="-122"/>
              </a:rPr>
              <a:t>, content</a:t>
            </a:r>
            <a:r>
              <a:rPr lang="zh-CN" altLang="en-US" sz="1200" b="1" dirty="0">
                <a:latin typeface="微软雅黑" panose="020B0503020204020204" pitchFamily="34" charset="-122"/>
                <a:ea typeface="微软雅黑" panose="020B0503020204020204" pitchFamily="34" charset="-122"/>
              </a:rPr>
              <a:t>等相关字段数据</a:t>
            </a:r>
          </a:p>
        </p:txBody>
      </p:sp>
    </p:spTree>
    <p:extLst>
      <p:ext uri="{BB962C8B-B14F-4D97-AF65-F5344CB8AC3E}">
        <p14:creationId xmlns:p14="http://schemas.microsoft.com/office/powerpoint/2010/main" val="409471001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技术实施</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3" name="组合 32"/>
          <p:cNvGrpSpPr/>
          <p:nvPr/>
        </p:nvGrpSpPr>
        <p:grpSpPr>
          <a:xfrm>
            <a:off x="479490" y="809261"/>
            <a:ext cx="3516446" cy="407417"/>
            <a:chOff x="479490" y="818527"/>
            <a:chExt cx="3516446" cy="407417"/>
          </a:xfrm>
        </p:grpSpPr>
        <p:sp>
          <p:nvSpPr>
            <p:cNvPr id="34" name="矩形 33"/>
            <p:cNvSpPr/>
            <p:nvPr/>
          </p:nvSpPr>
          <p:spPr>
            <a:xfrm>
              <a:off x="479490" y="818527"/>
              <a:ext cx="3516446" cy="40741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b="1" dirty="0">
                  <a:solidFill>
                    <a:srgbClr val="007CD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关键技术</a:t>
              </a:r>
              <a:r>
                <a:rPr lang="en-US" altLang="zh-CN" sz="2000" b="1" dirty="0">
                  <a:solidFill>
                    <a:srgbClr val="007CD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000" b="1" dirty="0">
                  <a:solidFill>
                    <a:srgbClr val="007CD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关键词句提取 </a:t>
              </a:r>
            </a:p>
          </p:txBody>
        </p:sp>
        <p:sp>
          <p:nvSpPr>
            <p:cNvPr id="35" name="五角星 34"/>
            <p:cNvSpPr/>
            <p:nvPr/>
          </p:nvSpPr>
          <p:spPr>
            <a:xfrm>
              <a:off x="479491" y="917819"/>
              <a:ext cx="191021" cy="208831"/>
            </a:xfrm>
            <a:prstGeom prst="star5">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0"/>
            <a:ext cx="1819132" cy="605383"/>
          </a:xfrm>
          <a:prstGeom prst="rect">
            <a:avLst/>
          </a:prstGeom>
        </p:spPr>
      </p:pic>
      <p:sp>
        <p:nvSpPr>
          <p:cNvPr id="37" name="圆角矩形 36"/>
          <p:cNvSpPr/>
          <p:nvPr/>
        </p:nvSpPr>
        <p:spPr>
          <a:xfrm>
            <a:off x="2195737" y="1618677"/>
            <a:ext cx="1080119" cy="59303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文本表征</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38" name="圆角矩形 37"/>
          <p:cNvSpPr/>
          <p:nvPr/>
        </p:nvSpPr>
        <p:spPr>
          <a:xfrm>
            <a:off x="395536" y="2499742"/>
            <a:ext cx="1240511" cy="62308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评论分词结果</a:t>
            </a:r>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42" name="右箭头 41"/>
          <p:cNvSpPr/>
          <p:nvPr/>
        </p:nvSpPr>
        <p:spPr>
          <a:xfrm>
            <a:off x="3430880" y="1748093"/>
            <a:ext cx="534087" cy="360038"/>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3" name="右箭头 42"/>
          <p:cNvSpPr/>
          <p:nvPr/>
        </p:nvSpPr>
        <p:spPr>
          <a:xfrm>
            <a:off x="5321902" y="1735174"/>
            <a:ext cx="534087" cy="360038"/>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4" name="右箭头 43"/>
          <p:cNvSpPr/>
          <p:nvPr/>
        </p:nvSpPr>
        <p:spPr>
          <a:xfrm>
            <a:off x="7105803" y="1714657"/>
            <a:ext cx="534087" cy="360038"/>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 name="云形 1"/>
          <p:cNvSpPr/>
          <p:nvPr/>
        </p:nvSpPr>
        <p:spPr>
          <a:xfrm>
            <a:off x="7790600" y="1591115"/>
            <a:ext cx="1152128" cy="607121"/>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7CD0"/>
                </a:solidFill>
                <a:latin typeface="微软雅黑" panose="020B0503020204020204" pitchFamily="34" charset="-122"/>
                <a:ea typeface="微软雅黑" panose="020B0503020204020204" pitchFamily="34" charset="-122"/>
              </a:rPr>
              <a:t>主题词</a:t>
            </a:r>
          </a:p>
        </p:txBody>
      </p:sp>
      <p:sp>
        <p:nvSpPr>
          <p:cNvPr id="46" name="圆角矩形 45"/>
          <p:cNvSpPr/>
          <p:nvPr/>
        </p:nvSpPr>
        <p:spPr>
          <a:xfrm>
            <a:off x="4092731" y="1618677"/>
            <a:ext cx="1080119" cy="59303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文本聚类</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47" name="圆角矩形 46"/>
          <p:cNvSpPr/>
          <p:nvPr/>
        </p:nvSpPr>
        <p:spPr>
          <a:xfrm>
            <a:off x="5937733" y="1618676"/>
            <a:ext cx="1080119" cy="59303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rPr>
              <a:t>LDA</a:t>
            </a:r>
          </a:p>
          <a:p>
            <a:pPr algn="ctr"/>
            <a:r>
              <a:rPr lang="zh-CN" altLang="en-US" sz="1600" dirty="0">
                <a:solidFill>
                  <a:schemeClr val="tx1"/>
                </a:solidFill>
                <a:latin typeface="微软雅黑" panose="020B0503020204020204" pitchFamily="34" charset="-122"/>
                <a:ea typeface="微软雅黑" panose="020B0503020204020204" pitchFamily="34" charset="-122"/>
              </a:rPr>
              <a:t>主题模型</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48" name="圆角矩形 47"/>
          <p:cNvSpPr/>
          <p:nvPr/>
        </p:nvSpPr>
        <p:spPr>
          <a:xfrm>
            <a:off x="3323339" y="3164994"/>
            <a:ext cx="1080119" cy="59303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关键词</a:t>
            </a:r>
            <a:endParaRPr lang="en-US" altLang="zh-CN" sz="1600" dirty="0">
              <a:solidFill>
                <a:schemeClr val="tx1"/>
              </a:solidFill>
              <a:latin typeface="微软雅黑" panose="020B0503020204020204" pitchFamily="34" charset="-122"/>
              <a:ea typeface="微软雅黑" panose="020B0503020204020204" pitchFamily="34" charset="-122"/>
            </a:endParaRPr>
          </a:p>
          <a:p>
            <a:pPr algn="ctr"/>
            <a:r>
              <a:rPr lang="zh-CN" altLang="en-US" sz="1600" dirty="0">
                <a:solidFill>
                  <a:schemeClr val="tx1"/>
                </a:solidFill>
                <a:latin typeface="微软雅黑" panose="020B0503020204020204" pitchFamily="34" charset="-122"/>
                <a:ea typeface="微软雅黑" panose="020B0503020204020204" pitchFamily="34" charset="-122"/>
              </a:rPr>
              <a:t>提取</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49" name="圆角矩形 48"/>
          <p:cNvSpPr/>
          <p:nvPr/>
        </p:nvSpPr>
        <p:spPr>
          <a:xfrm>
            <a:off x="5617009" y="3167788"/>
            <a:ext cx="1080119" cy="59303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关键短语提取</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3" name="直角上箭头 2"/>
          <p:cNvSpPr/>
          <p:nvPr/>
        </p:nvSpPr>
        <p:spPr>
          <a:xfrm rot="5400000">
            <a:off x="1988033" y="2518210"/>
            <a:ext cx="375478" cy="1776237"/>
          </a:xfrm>
          <a:prstGeom prst="bentUpArrow">
            <a:avLst>
              <a:gd name="adj1" fmla="val 25000"/>
              <a:gd name="adj2" fmla="val 31452"/>
              <a:gd name="adj3" fmla="val 3668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1" name="右箭头 50"/>
          <p:cNvSpPr/>
          <p:nvPr/>
        </p:nvSpPr>
        <p:spPr>
          <a:xfrm>
            <a:off x="4569995" y="3281491"/>
            <a:ext cx="914652" cy="360038"/>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55" name="直角上箭头 54"/>
          <p:cNvSpPr/>
          <p:nvPr/>
        </p:nvSpPr>
        <p:spPr>
          <a:xfrm rot="16200000" flipV="1">
            <a:off x="1336882" y="1672886"/>
            <a:ext cx="624315" cy="837867"/>
          </a:xfrm>
          <a:prstGeom prst="bentUpArrow">
            <a:avLst>
              <a:gd name="adj1" fmla="val 13062"/>
              <a:gd name="adj2" fmla="val 21745"/>
              <a:gd name="adj3" fmla="val 2878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1604047" y="3180385"/>
            <a:ext cx="1427844" cy="307777"/>
          </a:xfrm>
          <a:prstGeom prst="rect">
            <a:avLst/>
          </a:prstGeom>
          <a:noFill/>
        </p:spPr>
        <p:txBody>
          <a:bodyPr wrap="square" rtlCol="0">
            <a:spAutoFit/>
          </a:bodyPr>
          <a:lstStyle/>
          <a:p>
            <a:r>
              <a:rPr lang="en-US" altLang="zh-CN" sz="1400" dirty="0" err="1">
                <a:latin typeface="微软雅黑" panose="020B0503020204020204" pitchFamily="34" charset="-122"/>
                <a:ea typeface="微软雅黑" panose="020B0503020204020204" pitchFamily="34" charset="-122"/>
              </a:rPr>
              <a:t>TextRank</a:t>
            </a:r>
            <a:r>
              <a:rPr lang="zh-CN" altLang="en-US" sz="1400" dirty="0">
                <a:latin typeface="微软雅黑" panose="020B0503020204020204" pitchFamily="34" charset="-122"/>
                <a:ea typeface="微软雅黑" panose="020B0503020204020204" pitchFamily="34" charset="-122"/>
              </a:rPr>
              <a:t>算法</a:t>
            </a:r>
          </a:p>
        </p:txBody>
      </p:sp>
      <p:sp>
        <p:nvSpPr>
          <p:cNvPr id="56" name="文本框 55"/>
          <p:cNvSpPr txBox="1"/>
          <p:nvPr/>
        </p:nvSpPr>
        <p:spPr>
          <a:xfrm>
            <a:off x="4454191" y="3090212"/>
            <a:ext cx="901929" cy="30777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Bi-Gram</a:t>
            </a:r>
            <a:endParaRPr lang="zh-CN" altLang="en-US" sz="1400" dirty="0">
              <a:latin typeface="微软雅黑" panose="020B0503020204020204" pitchFamily="34" charset="-122"/>
              <a:ea typeface="微软雅黑" panose="020B0503020204020204" pitchFamily="34" charset="-122"/>
            </a:endParaRPr>
          </a:p>
        </p:txBody>
      </p:sp>
      <p:sp>
        <p:nvSpPr>
          <p:cNvPr id="57" name="右箭头 56"/>
          <p:cNvSpPr/>
          <p:nvPr/>
        </p:nvSpPr>
        <p:spPr>
          <a:xfrm>
            <a:off x="6952056" y="3281491"/>
            <a:ext cx="644280" cy="360038"/>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58" name="云形 57"/>
          <p:cNvSpPr/>
          <p:nvPr/>
        </p:nvSpPr>
        <p:spPr>
          <a:xfrm>
            <a:off x="7702498" y="3080255"/>
            <a:ext cx="1412323" cy="706210"/>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7CD0"/>
                </a:solidFill>
                <a:latin typeface="微软雅黑" panose="020B0503020204020204" pitchFamily="34" charset="-122"/>
                <a:ea typeface="微软雅黑" panose="020B0503020204020204" pitchFamily="34" charset="-122"/>
              </a:rPr>
              <a:t>关键词</a:t>
            </a:r>
            <a:endParaRPr lang="en-US" altLang="zh-CN" sz="1400" b="1" dirty="0">
              <a:solidFill>
                <a:srgbClr val="007CD0"/>
              </a:solidFill>
              <a:latin typeface="微软雅黑" panose="020B0503020204020204" pitchFamily="34" charset="-122"/>
              <a:ea typeface="微软雅黑" panose="020B0503020204020204" pitchFamily="34" charset="-122"/>
            </a:endParaRPr>
          </a:p>
          <a:p>
            <a:pPr algn="ctr"/>
            <a:r>
              <a:rPr lang="zh-CN" altLang="en-US" sz="1400" b="1" dirty="0">
                <a:solidFill>
                  <a:srgbClr val="007CD0"/>
                </a:solidFill>
                <a:latin typeface="微软雅黑" panose="020B0503020204020204" pitchFamily="34" charset="-122"/>
                <a:ea typeface="微软雅黑" panose="020B0503020204020204" pitchFamily="34" charset="-122"/>
              </a:rPr>
              <a:t>关键短语</a:t>
            </a:r>
          </a:p>
        </p:txBody>
      </p:sp>
      <p:sp>
        <p:nvSpPr>
          <p:cNvPr id="59" name="圆角矩形 58"/>
          <p:cNvSpPr/>
          <p:nvPr/>
        </p:nvSpPr>
        <p:spPr>
          <a:xfrm>
            <a:off x="655152" y="4224917"/>
            <a:ext cx="1961789" cy="52756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原始评论文本</a:t>
            </a:r>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60" name="右箭头 59"/>
          <p:cNvSpPr/>
          <p:nvPr/>
        </p:nvSpPr>
        <p:spPr>
          <a:xfrm>
            <a:off x="2935308" y="4351273"/>
            <a:ext cx="1261143" cy="360038"/>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61" name="云形 60"/>
          <p:cNvSpPr/>
          <p:nvPr/>
        </p:nvSpPr>
        <p:spPr>
          <a:xfrm>
            <a:off x="4506899" y="4126454"/>
            <a:ext cx="1412323" cy="706210"/>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7CD0"/>
                </a:solidFill>
                <a:latin typeface="微软雅黑" panose="020B0503020204020204" pitchFamily="34" charset="-122"/>
                <a:ea typeface="微软雅黑" panose="020B0503020204020204" pitchFamily="34" charset="-122"/>
              </a:rPr>
              <a:t>关键语句</a:t>
            </a:r>
          </a:p>
        </p:txBody>
      </p:sp>
      <p:sp>
        <p:nvSpPr>
          <p:cNvPr id="62" name="文本框 61"/>
          <p:cNvSpPr txBox="1"/>
          <p:nvPr/>
        </p:nvSpPr>
        <p:spPr>
          <a:xfrm>
            <a:off x="2767029" y="4171782"/>
            <a:ext cx="1325702" cy="307777"/>
          </a:xfrm>
          <a:prstGeom prst="rect">
            <a:avLst/>
          </a:prstGeom>
          <a:noFill/>
        </p:spPr>
        <p:txBody>
          <a:bodyPr wrap="square" rtlCol="0">
            <a:spAutoFit/>
          </a:bodyPr>
          <a:lstStyle/>
          <a:p>
            <a:r>
              <a:rPr lang="en-US" altLang="zh-CN" sz="1400" dirty="0" err="1">
                <a:latin typeface="微软雅黑" panose="020B0503020204020204" pitchFamily="34" charset="-122"/>
                <a:ea typeface="微软雅黑" panose="020B0503020204020204" pitchFamily="34" charset="-122"/>
              </a:rPr>
              <a:t>TextRank</a:t>
            </a:r>
            <a:r>
              <a:rPr lang="zh-CN" altLang="en-US" sz="1400" dirty="0">
                <a:latin typeface="微软雅黑" panose="020B0503020204020204" pitchFamily="34" charset="-122"/>
                <a:ea typeface="微软雅黑" panose="020B0503020204020204" pitchFamily="34" charset="-122"/>
              </a:rPr>
              <a:t>算法</a:t>
            </a:r>
          </a:p>
        </p:txBody>
      </p:sp>
    </p:spTree>
    <p:extLst>
      <p:ext uri="{BB962C8B-B14F-4D97-AF65-F5344CB8AC3E}">
        <p14:creationId xmlns:p14="http://schemas.microsoft.com/office/powerpoint/2010/main" val="199393599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theme/theme1.xml><?xml version="1.0" encoding="utf-8"?>
<a:theme xmlns:a="http://schemas.openxmlformats.org/drawingml/2006/main" name="第一PPT，www.1ppt.com">
  <a:themeElements>
    <a:clrScheme name="配色三">
      <a:dk1>
        <a:sysClr val="windowText" lastClr="000000"/>
      </a:dk1>
      <a:lt1>
        <a:sysClr val="window" lastClr="FFFFFF"/>
      </a:lt1>
      <a:dk2>
        <a:srgbClr val="17638F"/>
      </a:dk2>
      <a:lt2>
        <a:srgbClr val="00B0F0"/>
      </a:lt2>
      <a:accent1>
        <a:srgbClr val="E46C0A"/>
      </a:accent1>
      <a:accent2>
        <a:srgbClr val="FFC000"/>
      </a:accent2>
      <a:accent3>
        <a:srgbClr val="78B932"/>
      </a:accent3>
      <a:accent4>
        <a:srgbClr val="92D050"/>
      </a:accent4>
      <a:accent5>
        <a:srgbClr val="DB2E78"/>
      </a:accent5>
      <a:accent6>
        <a:srgbClr val="E1518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配色三">
      <a:dk1>
        <a:sysClr val="windowText" lastClr="000000"/>
      </a:dk1>
      <a:lt1>
        <a:sysClr val="window" lastClr="FFFFFF"/>
      </a:lt1>
      <a:dk2>
        <a:srgbClr val="17638F"/>
      </a:dk2>
      <a:lt2>
        <a:srgbClr val="00B0F0"/>
      </a:lt2>
      <a:accent1>
        <a:srgbClr val="E46C0A"/>
      </a:accent1>
      <a:accent2>
        <a:srgbClr val="FFC000"/>
      </a:accent2>
      <a:accent3>
        <a:srgbClr val="78B932"/>
      </a:accent3>
      <a:accent4>
        <a:srgbClr val="92D050"/>
      </a:accent4>
      <a:accent5>
        <a:srgbClr val="DB2E78"/>
      </a:accent5>
      <a:accent6>
        <a:srgbClr val="E1518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7596</TotalTime>
  <Words>1434</Words>
  <Application>Microsoft Office PowerPoint</Application>
  <PresentationFormat>全屏显示(16:9)</PresentationFormat>
  <Paragraphs>363</Paragraphs>
  <Slides>26</Slides>
  <Notes>26</Notes>
  <HiddenSlides>3</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26</vt:i4>
      </vt:variant>
    </vt:vector>
  </HeadingPairs>
  <TitlesOfParts>
    <vt:vector size="34" baseType="lpstr">
      <vt:lpstr>方正兰亭粗黑_GBK</vt:lpstr>
      <vt:lpstr>宋体</vt:lpstr>
      <vt:lpstr>微软雅黑</vt:lpstr>
      <vt:lpstr>Arial</vt:lpstr>
      <vt:lpstr>Calibri</vt:lpstr>
      <vt:lpstr>Wingdings</vt:lpstr>
      <vt:lpstr>第一PPT，www.1ppt.com</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微立体工作总结</dc:title>
  <dc:creator>第一PPT模板网：www.1ppt.com</dc:creator>
  <cp:keywords>第一PPT模板网：www.1ppt.com</cp:keywords>
  <cp:lastModifiedBy>AutoBVT</cp:lastModifiedBy>
  <cp:revision>138</cp:revision>
  <dcterms:created xsi:type="dcterms:W3CDTF">2013-10-25T23:15:15Z</dcterms:created>
  <dcterms:modified xsi:type="dcterms:W3CDTF">2017-08-18T08:49:09Z</dcterms:modified>
</cp:coreProperties>
</file>